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257" r:id="rId3"/>
    <p:sldId id="258" r:id="rId4"/>
    <p:sldId id="259" r:id="rId5"/>
    <p:sldId id="260" r:id="rId6"/>
    <p:sldId id="261" r:id="rId7"/>
    <p:sldId id="299"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94" r:id="rId31"/>
    <p:sldId id="285" r:id="rId32"/>
    <p:sldId id="286" r:id="rId33"/>
    <p:sldId id="288" r:id="rId34"/>
    <p:sldId id="287" r:id="rId35"/>
    <p:sldId id="289" r:id="rId36"/>
    <p:sldId id="290" r:id="rId37"/>
    <p:sldId id="291" r:id="rId38"/>
    <p:sldId id="292" r:id="rId39"/>
    <p:sldId id="293" r:id="rId40"/>
    <p:sldId id="298" r:id="rId41"/>
    <p:sldId id="295" r:id="rId42"/>
    <p:sldId id="296" r:id="rId43"/>
    <p:sldId id="297" r:id="rId44"/>
    <p:sldId id="302" r:id="rId45"/>
    <p:sldId id="300" r:id="rId46"/>
    <p:sldId id="301" r:id="rId47"/>
    <p:sldId id="304" r:id="rId48"/>
    <p:sldId id="305" r:id="rId49"/>
    <p:sldId id="306" r:id="rId50"/>
    <p:sldId id="307" r:id="rId51"/>
    <p:sldId id="308" r:id="rId52"/>
    <p:sldId id="346" r:id="rId53"/>
    <p:sldId id="309" r:id="rId54"/>
    <p:sldId id="310" r:id="rId55"/>
    <p:sldId id="311" r:id="rId56"/>
    <p:sldId id="312" r:id="rId57"/>
    <p:sldId id="313" r:id="rId58"/>
    <p:sldId id="314" r:id="rId59"/>
    <p:sldId id="315" r:id="rId60"/>
    <p:sldId id="316" r:id="rId61"/>
    <p:sldId id="317" r:id="rId62"/>
    <p:sldId id="320" r:id="rId63"/>
    <p:sldId id="321" r:id="rId64"/>
    <p:sldId id="319" r:id="rId65"/>
    <p:sldId id="322" r:id="rId66"/>
    <p:sldId id="323" r:id="rId67"/>
    <p:sldId id="324" r:id="rId68"/>
    <p:sldId id="327" r:id="rId69"/>
    <p:sldId id="326" r:id="rId70"/>
    <p:sldId id="325" r:id="rId71"/>
    <p:sldId id="328" r:id="rId72"/>
    <p:sldId id="329" r:id="rId73"/>
    <p:sldId id="330" r:id="rId74"/>
    <p:sldId id="331" r:id="rId75"/>
    <p:sldId id="332" r:id="rId76"/>
    <p:sldId id="334" r:id="rId77"/>
    <p:sldId id="335" r:id="rId78"/>
    <p:sldId id="336" r:id="rId79"/>
    <p:sldId id="337" r:id="rId80"/>
    <p:sldId id="338" r:id="rId81"/>
    <p:sldId id="339" r:id="rId82"/>
    <p:sldId id="340" r:id="rId83"/>
    <p:sldId id="341" r:id="rId84"/>
    <p:sldId id="344" r:id="rId85"/>
    <p:sldId id="343" r:id="rId86"/>
    <p:sldId id="342"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67C5"/>
    <a:srgbClr val="13ECF1"/>
    <a:srgbClr val="EFBA35"/>
    <a:srgbClr val="21C5FF"/>
    <a:srgbClr val="009BD2"/>
    <a:srgbClr val="FE9C94"/>
    <a:srgbClr val="FFCC29"/>
    <a:srgbClr val="D89EF8"/>
    <a:srgbClr val="E09BFB"/>
    <a:srgbClr val="E6CF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34" autoAdjust="0"/>
  </p:normalViewPr>
  <p:slideViewPr>
    <p:cSldViewPr>
      <p:cViewPr varScale="1">
        <p:scale>
          <a:sx n="137" d="100"/>
          <a:sy n="137" d="100"/>
        </p:scale>
        <p:origin x="-112" y="-264"/>
      </p:cViewPr>
      <p:guideLst>
        <p:guide orient="horz" pos="2160"/>
        <p:guide pos="2880"/>
      </p:guideLst>
    </p:cSldViewPr>
  </p:slideViewPr>
  <p:notesTextViewPr>
    <p:cViewPr>
      <p:scale>
        <a:sx n="1" d="1"/>
        <a:sy n="1" d="1"/>
      </p:scale>
      <p:origin x="0" y="0"/>
    </p:cViewPr>
  </p:notesTextViewPr>
  <p:sorterViewPr>
    <p:cViewPr>
      <p:scale>
        <a:sx n="100" d="100"/>
        <a:sy n="100" d="100"/>
      </p:scale>
      <p:origin x="0" y="-1629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1B83FC-6EAA-49B5-B777-3392215B8BFC}"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E5C2B2A9-A1C5-4782-8AAC-380E89C4CA9B}">
      <dgm:prSet phldrT="[Text]" custT="1"/>
      <dgm:spPr/>
      <dgm:t>
        <a:bodyPr/>
        <a:lstStyle/>
        <a:p>
          <a:r>
            <a:rPr lang="en-US" sz="1600" b="1" dirty="0" smtClean="0">
              <a:solidFill>
                <a:schemeClr val="bg1"/>
              </a:solidFill>
            </a:rPr>
            <a:t>Historical Question: </a:t>
          </a:r>
          <a:br>
            <a:rPr lang="en-US" sz="1600" b="1" dirty="0" smtClean="0">
              <a:solidFill>
                <a:schemeClr val="bg1"/>
              </a:solidFill>
            </a:rPr>
          </a:br>
          <a:r>
            <a:rPr lang="en-US" sz="1600" dirty="0" smtClean="0">
              <a:solidFill>
                <a:schemeClr val="bg1"/>
              </a:solidFill>
            </a:rPr>
            <a:t>“Did early Chicago TV produce any turning points?”</a:t>
          </a:r>
          <a:endParaRPr lang="en-US" sz="1600" dirty="0">
            <a:solidFill>
              <a:schemeClr val="bg1"/>
            </a:solidFill>
          </a:endParaRPr>
        </a:p>
      </dgm:t>
    </dgm:pt>
    <dgm:pt modelId="{1BA6E3D5-6A64-4F29-B7BA-493029704101}" type="parTrans" cxnId="{277ACD14-87A8-4CBD-9CA8-011DA3980E96}">
      <dgm:prSet/>
      <dgm:spPr/>
      <dgm:t>
        <a:bodyPr/>
        <a:lstStyle/>
        <a:p>
          <a:endParaRPr lang="en-US"/>
        </a:p>
      </dgm:t>
    </dgm:pt>
    <dgm:pt modelId="{175BC418-324E-4643-A880-BE867AD86D93}" type="sibTrans" cxnId="{277ACD14-87A8-4CBD-9CA8-011DA3980E96}">
      <dgm:prSet/>
      <dgm:spPr/>
      <dgm:t>
        <a:bodyPr/>
        <a:lstStyle/>
        <a:p>
          <a:endParaRPr lang="en-US"/>
        </a:p>
      </dgm:t>
    </dgm:pt>
    <dgm:pt modelId="{D6D5FA2F-DF56-4BEA-842D-6E05967BBFC6}">
      <dgm:prSet phldrT="[Text]" custT="1"/>
      <dgm:spPr/>
      <dgm:t>
        <a:bodyPr/>
        <a:lstStyle/>
        <a:p>
          <a:r>
            <a:rPr lang="en-US" sz="1600" b="1" dirty="0" smtClean="0">
              <a:solidFill>
                <a:schemeClr val="bg1"/>
              </a:solidFill>
            </a:rPr>
            <a:t>Draft Thesis: </a:t>
          </a:r>
          <a:br>
            <a:rPr lang="en-US" sz="1600" b="1" dirty="0" smtClean="0">
              <a:solidFill>
                <a:schemeClr val="bg1"/>
              </a:solidFill>
            </a:rPr>
          </a:br>
          <a:r>
            <a:rPr lang="en-US" sz="1600" dirty="0" smtClean="0">
              <a:solidFill>
                <a:schemeClr val="bg1"/>
              </a:solidFill>
            </a:rPr>
            <a:t>“The Chicago School of Television changed how people viewed television shows.”</a:t>
          </a:r>
          <a:endParaRPr lang="en-US" sz="1600" dirty="0">
            <a:solidFill>
              <a:schemeClr val="bg1"/>
            </a:solidFill>
          </a:endParaRPr>
        </a:p>
      </dgm:t>
    </dgm:pt>
    <dgm:pt modelId="{538107EE-1EC6-4E1E-A483-D4DB1561E19D}" type="parTrans" cxnId="{EEB3BFCD-9D65-4BA6-A567-0E11CEEF6CAA}">
      <dgm:prSet/>
      <dgm:spPr/>
      <dgm:t>
        <a:bodyPr/>
        <a:lstStyle/>
        <a:p>
          <a:endParaRPr lang="en-US"/>
        </a:p>
      </dgm:t>
    </dgm:pt>
    <dgm:pt modelId="{B4D40F7D-9A60-42E6-A40C-929788B3C553}" type="sibTrans" cxnId="{EEB3BFCD-9D65-4BA6-A567-0E11CEEF6CAA}">
      <dgm:prSet/>
      <dgm:spPr/>
      <dgm:t>
        <a:bodyPr/>
        <a:lstStyle/>
        <a:p>
          <a:endParaRPr lang="en-US"/>
        </a:p>
      </dgm:t>
    </dgm:pt>
    <dgm:pt modelId="{F9D7B699-B88A-4639-A1EC-9E67D832F834}">
      <dgm:prSet phldrT="[Text]" custT="1"/>
      <dgm:spPr/>
      <dgm:t>
        <a:bodyPr/>
        <a:lstStyle/>
        <a:p>
          <a:r>
            <a:rPr lang="en-US" sz="1600" b="1" dirty="0" smtClean="0">
              <a:solidFill>
                <a:schemeClr val="bg1"/>
              </a:solidFill>
            </a:rPr>
            <a:t>Final Thesis: </a:t>
          </a:r>
          <a:br>
            <a:rPr lang="en-US" sz="1600" b="1" dirty="0" smtClean="0">
              <a:solidFill>
                <a:schemeClr val="bg1"/>
              </a:solidFill>
            </a:rPr>
          </a:br>
          <a:r>
            <a:rPr lang="en-US" sz="1600" dirty="0" smtClean="0">
              <a:solidFill>
                <a:schemeClr val="bg1"/>
              </a:solidFill>
            </a:rPr>
            <a:t>“The Chicago School of Television’s pioneering informal style in the ‘50s broke down barriers between the audience and performers. TV was no longer “radio with pictures” or a “play on air” but an entirely new way of interacting with unseen viewers.  This was a turning point in the relationship between the new medium and its audience.”</a:t>
          </a:r>
          <a:endParaRPr lang="en-US" sz="1600" dirty="0">
            <a:solidFill>
              <a:schemeClr val="bg1"/>
            </a:solidFill>
          </a:endParaRPr>
        </a:p>
      </dgm:t>
    </dgm:pt>
    <dgm:pt modelId="{203B88A3-52B5-4909-A6DA-810AEAD4F393}" type="parTrans" cxnId="{9FEF333A-FAFA-4EDA-89FF-C3BA9DA90673}">
      <dgm:prSet/>
      <dgm:spPr/>
      <dgm:t>
        <a:bodyPr/>
        <a:lstStyle/>
        <a:p>
          <a:endParaRPr lang="en-US"/>
        </a:p>
      </dgm:t>
    </dgm:pt>
    <dgm:pt modelId="{EBE9B397-30C6-4897-8A41-4AAADAF75C82}" type="sibTrans" cxnId="{9FEF333A-FAFA-4EDA-89FF-C3BA9DA90673}">
      <dgm:prSet/>
      <dgm:spPr/>
      <dgm:t>
        <a:bodyPr/>
        <a:lstStyle/>
        <a:p>
          <a:endParaRPr lang="en-US"/>
        </a:p>
      </dgm:t>
    </dgm:pt>
    <dgm:pt modelId="{A39997E7-01D8-4304-9C34-1B0FD0EB42EF}" type="pres">
      <dgm:prSet presAssocID="{AA1B83FC-6EAA-49B5-B777-3392215B8BFC}" presName="rootnode" presStyleCnt="0">
        <dgm:presLayoutVars>
          <dgm:chMax/>
          <dgm:chPref/>
          <dgm:dir/>
          <dgm:animLvl val="lvl"/>
        </dgm:presLayoutVars>
      </dgm:prSet>
      <dgm:spPr/>
      <dgm:t>
        <a:bodyPr/>
        <a:lstStyle/>
        <a:p>
          <a:endParaRPr lang="en-US"/>
        </a:p>
      </dgm:t>
    </dgm:pt>
    <dgm:pt modelId="{F984C776-E514-41E5-9C51-6C1E15836979}" type="pres">
      <dgm:prSet presAssocID="{E5C2B2A9-A1C5-4782-8AAC-380E89C4CA9B}" presName="composite" presStyleCnt="0"/>
      <dgm:spPr/>
    </dgm:pt>
    <dgm:pt modelId="{9B759A35-A1D2-40D9-ACFB-BB4A78A05B03}" type="pres">
      <dgm:prSet presAssocID="{E5C2B2A9-A1C5-4782-8AAC-380E89C4CA9B}" presName="LShape" presStyleLbl="alignNode1" presStyleIdx="0" presStyleCnt="5"/>
      <dgm:spPr>
        <a:effectLst>
          <a:outerShdw blurRad="63500" sx="102000" sy="102000" algn="ctr" rotWithShape="0">
            <a:prstClr val="black">
              <a:alpha val="40000"/>
            </a:prstClr>
          </a:outerShdw>
        </a:effectLst>
      </dgm:spPr>
      <dgm:t>
        <a:bodyPr/>
        <a:lstStyle/>
        <a:p>
          <a:endParaRPr lang="en-US"/>
        </a:p>
      </dgm:t>
    </dgm:pt>
    <dgm:pt modelId="{6A96C83D-2205-40CC-A206-1A3ACCD2C35E}" type="pres">
      <dgm:prSet presAssocID="{E5C2B2A9-A1C5-4782-8AAC-380E89C4CA9B}" presName="ParentText" presStyleLbl="revTx" presStyleIdx="0" presStyleCnt="3">
        <dgm:presLayoutVars>
          <dgm:chMax val="0"/>
          <dgm:chPref val="0"/>
          <dgm:bulletEnabled val="1"/>
        </dgm:presLayoutVars>
      </dgm:prSet>
      <dgm:spPr/>
      <dgm:t>
        <a:bodyPr/>
        <a:lstStyle/>
        <a:p>
          <a:endParaRPr lang="en-US"/>
        </a:p>
      </dgm:t>
    </dgm:pt>
    <dgm:pt modelId="{6EA996A0-CE0D-4C2A-A11D-EAC720F2DD03}" type="pres">
      <dgm:prSet presAssocID="{E5C2B2A9-A1C5-4782-8AAC-380E89C4CA9B}" presName="Triangle" presStyleLbl="alignNode1" presStyleIdx="1" presStyleCnt="5"/>
      <dgm:spPr>
        <a:effectLst>
          <a:outerShdw blurRad="254000" sx="102000" sy="102000" algn="ctr" rotWithShape="0">
            <a:prstClr val="black">
              <a:alpha val="40000"/>
            </a:prstClr>
          </a:outerShdw>
        </a:effectLst>
      </dgm:spPr>
      <dgm:t>
        <a:bodyPr/>
        <a:lstStyle/>
        <a:p>
          <a:endParaRPr lang="en-US"/>
        </a:p>
      </dgm:t>
    </dgm:pt>
    <dgm:pt modelId="{7C2A3D93-C55F-4014-B5E5-1306F096296A}" type="pres">
      <dgm:prSet presAssocID="{175BC418-324E-4643-A880-BE867AD86D93}" presName="sibTrans" presStyleCnt="0"/>
      <dgm:spPr/>
    </dgm:pt>
    <dgm:pt modelId="{1A36A3FE-4A82-40B2-A682-645EE7DCA03C}" type="pres">
      <dgm:prSet presAssocID="{175BC418-324E-4643-A880-BE867AD86D93}" presName="space" presStyleCnt="0"/>
      <dgm:spPr/>
    </dgm:pt>
    <dgm:pt modelId="{5BF134B5-E2A2-4E81-9CEB-841B510B37F0}" type="pres">
      <dgm:prSet presAssocID="{D6D5FA2F-DF56-4BEA-842D-6E05967BBFC6}" presName="composite" presStyleCnt="0"/>
      <dgm:spPr/>
    </dgm:pt>
    <dgm:pt modelId="{A01C08D9-F8B5-4697-8B31-3556696CAA5F}" type="pres">
      <dgm:prSet presAssocID="{D6D5FA2F-DF56-4BEA-842D-6E05967BBFC6}" presName="LShape" presStyleLbl="alignNode1" presStyleIdx="2" presStyleCnt="5"/>
      <dgm:spPr>
        <a:effectLst>
          <a:outerShdw blurRad="63500" sx="102000" sy="102000" algn="ctr" rotWithShape="0">
            <a:prstClr val="black">
              <a:alpha val="40000"/>
            </a:prstClr>
          </a:outerShdw>
        </a:effectLst>
      </dgm:spPr>
      <dgm:t>
        <a:bodyPr/>
        <a:lstStyle/>
        <a:p>
          <a:endParaRPr lang="en-US"/>
        </a:p>
      </dgm:t>
    </dgm:pt>
    <dgm:pt modelId="{F981585F-9DED-443C-8D36-C4D2CB7F51C4}" type="pres">
      <dgm:prSet presAssocID="{D6D5FA2F-DF56-4BEA-842D-6E05967BBFC6}" presName="ParentText" presStyleLbl="revTx" presStyleIdx="1" presStyleCnt="3">
        <dgm:presLayoutVars>
          <dgm:chMax val="0"/>
          <dgm:chPref val="0"/>
          <dgm:bulletEnabled val="1"/>
        </dgm:presLayoutVars>
      </dgm:prSet>
      <dgm:spPr/>
      <dgm:t>
        <a:bodyPr/>
        <a:lstStyle/>
        <a:p>
          <a:endParaRPr lang="en-US"/>
        </a:p>
      </dgm:t>
    </dgm:pt>
    <dgm:pt modelId="{259F8C10-6E14-4D2F-888A-F83AA26B1360}" type="pres">
      <dgm:prSet presAssocID="{D6D5FA2F-DF56-4BEA-842D-6E05967BBFC6}" presName="Triangle" presStyleLbl="alignNode1" presStyleIdx="3" presStyleCnt="5"/>
      <dgm:spPr>
        <a:effectLst>
          <a:outerShdw blurRad="63500" sx="102000" sy="102000" algn="ctr" rotWithShape="0">
            <a:prstClr val="black">
              <a:alpha val="40000"/>
            </a:prstClr>
          </a:outerShdw>
        </a:effectLst>
      </dgm:spPr>
      <dgm:t>
        <a:bodyPr/>
        <a:lstStyle/>
        <a:p>
          <a:endParaRPr lang="en-US"/>
        </a:p>
      </dgm:t>
    </dgm:pt>
    <dgm:pt modelId="{F29AD99F-0CAD-44FF-9F4A-0FE9FF65CC01}" type="pres">
      <dgm:prSet presAssocID="{B4D40F7D-9A60-42E6-A40C-929788B3C553}" presName="sibTrans" presStyleCnt="0"/>
      <dgm:spPr/>
    </dgm:pt>
    <dgm:pt modelId="{636F7841-4FD3-41A7-884D-581659C34850}" type="pres">
      <dgm:prSet presAssocID="{B4D40F7D-9A60-42E6-A40C-929788B3C553}" presName="space" presStyleCnt="0"/>
      <dgm:spPr/>
    </dgm:pt>
    <dgm:pt modelId="{D9806D2F-94F9-4CF3-8E04-A7E7D93FB876}" type="pres">
      <dgm:prSet presAssocID="{F9D7B699-B88A-4639-A1EC-9E67D832F834}" presName="composite" presStyleCnt="0"/>
      <dgm:spPr/>
    </dgm:pt>
    <dgm:pt modelId="{5714179E-55CD-41B9-B81A-53FD710ADD7B}" type="pres">
      <dgm:prSet presAssocID="{F9D7B699-B88A-4639-A1EC-9E67D832F834}" presName="LShape" presStyleLbl="alignNode1" presStyleIdx="4" presStyleCnt="5"/>
      <dgm:spPr>
        <a:effectLst>
          <a:outerShdw blurRad="63500" sx="102000" sy="102000" algn="ctr" rotWithShape="0">
            <a:prstClr val="black">
              <a:alpha val="40000"/>
            </a:prstClr>
          </a:outerShdw>
        </a:effectLst>
      </dgm:spPr>
      <dgm:t>
        <a:bodyPr/>
        <a:lstStyle/>
        <a:p>
          <a:endParaRPr lang="en-US"/>
        </a:p>
      </dgm:t>
    </dgm:pt>
    <dgm:pt modelId="{F3EECDCE-99BB-43EA-8F93-E0A6D7E0D89E}" type="pres">
      <dgm:prSet presAssocID="{F9D7B699-B88A-4639-A1EC-9E67D832F834}" presName="ParentText" presStyleLbl="revTx" presStyleIdx="2" presStyleCnt="3">
        <dgm:presLayoutVars>
          <dgm:chMax val="0"/>
          <dgm:chPref val="0"/>
          <dgm:bulletEnabled val="1"/>
        </dgm:presLayoutVars>
      </dgm:prSet>
      <dgm:spPr/>
      <dgm:t>
        <a:bodyPr/>
        <a:lstStyle/>
        <a:p>
          <a:endParaRPr lang="en-US"/>
        </a:p>
      </dgm:t>
    </dgm:pt>
  </dgm:ptLst>
  <dgm:cxnLst>
    <dgm:cxn modelId="{277ACD14-87A8-4CBD-9CA8-011DA3980E96}" srcId="{AA1B83FC-6EAA-49B5-B777-3392215B8BFC}" destId="{E5C2B2A9-A1C5-4782-8AAC-380E89C4CA9B}" srcOrd="0" destOrd="0" parTransId="{1BA6E3D5-6A64-4F29-B7BA-493029704101}" sibTransId="{175BC418-324E-4643-A880-BE867AD86D93}"/>
    <dgm:cxn modelId="{EEB3BFCD-9D65-4BA6-A567-0E11CEEF6CAA}" srcId="{AA1B83FC-6EAA-49B5-B777-3392215B8BFC}" destId="{D6D5FA2F-DF56-4BEA-842D-6E05967BBFC6}" srcOrd="1" destOrd="0" parTransId="{538107EE-1EC6-4E1E-A483-D4DB1561E19D}" sibTransId="{B4D40F7D-9A60-42E6-A40C-929788B3C553}"/>
    <dgm:cxn modelId="{58992E7B-CF9B-4B0A-80D1-CBDD6CE03D95}" type="presOf" srcId="{F9D7B699-B88A-4639-A1EC-9E67D832F834}" destId="{F3EECDCE-99BB-43EA-8F93-E0A6D7E0D89E}" srcOrd="0" destOrd="0" presId="urn:microsoft.com/office/officeart/2009/3/layout/StepUpProcess"/>
    <dgm:cxn modelId="{9FEF333A-FAFA-4EDA-89FF-C3BA9DA90673}" srcId="{AA1B83FC-6EAA-49B5-B777-3392215B8BFC}" destId="{F9D7B699-B88A-4639-A1EC-9E67D832F834}" srcOrd="2" destOrd="0" parTransId="{203B88A3-52B5-4909-A6DA-810AEAD4F393}" sibTransId="{EBE9B397-30C6-4897-8A41-4AAADAF75C82}"/>
    <dgm:cxn modelId="{5B09C37B-4D97-448C-8F68-34185684F750}" type="presOf" srcId="{AA1B83FC-6EAA-49B5-B777-3392215B8BFC}" destId="{A39997E7-01D8-4304-9C34-1B0FD0EB42EF}" srcOrd="0" destOrd="0" presId="urn:microsoft.com/office/officeart/2009/3/layout/StepUpProcess"/>
    <dgm:cxn modelId="{A413E308-61F0-4593-B2A8-DA4DB9E09A6E}" type="presOf" srcId="{E5C2B2A9-A1C5-4782-8AAC-380E89C4CA9B}" destId="{6A96C83D-2205-40CC-A206-1A3ACCD2C35E}" srcOrd="0" destOrd="0" presId="urn:microsoft.com/office/officeart/2009/3/layout/StepUpProcess"/>
    <dgm:cxn modelId="{D76BF944-744C-44A8-8348-341C00A85493}" type="presOf" srcId="{D6D5FA2F-DF56-4BEA-842D-6E05967BBFC6}" destId="{F981585F-9DED-443C-8D36-C4D2CB7F51C4}" srcOrd="0" destOrd="0" presId="urn:microsoft.com/office/officeart/2009/3/layout/StepUpProcess"/>
    <dgm:cxn modelId="{887818BD-FCE3-4F79-A323-E47F04A5A9C8}" type="presParOf" srcId="{A39997E7-01D8-4304-9C34-1B0FD0EB42EF}" destId="{F984C776-E514-41E5-9C51-6C1E15836979}" srcOrd="0" destOrd="0" presId="urn:microsoft.com/office/officeart/2009/3/layout/StepUpProcess"/>
    <dgm:cxn modelId="{FA5782B4-C899-4079-BDED-97C3ED3668FC}" type="presParOf" srcId="{F984C776-E514-41E5-9C51-6C1E15836979}" destId="{9B759A35-A1D2-40D9-ACFB-BB4A78A05B03}" srcOrd="0" destOrd="0" presId="urn:microsoft.com/office/officeart/2009/3/layout/StepUpProcess"/>
    <dgm:cxn modelId="{260B0B3B-D6D6-41A9-B841-D7444CE0922A}" type="presParOf" srcId="{F984C776-E514-41E5-9C51-6C1E15836979}" destId="{6A96C83D-2205-40CC-A206-1A3ACCD2C35E}" srcOrd="1" destOrd="0" presId="urn:microsoft.com/office/officeart/2009/3/layout/StepUpProcess"/>
    <dgm:cxn modelId="{00AC1D8E-51B0-4E9A-A25E-963C4DEA4190}" type="presParOf" srcId="{F984C776-E514-41E5-9C51-6C1E15836979}" destId="{6EA996A0-CE0D-4C2A-A11D-EAC720F2DD03}" srcOrd="2" destOrd="0" presId="urn:microsoft.com/office/officeart/2009/3/layout/StepUpProcess"/>
    <dgm:cxn modelId="{47966612-02E6-49B2-85AC-D911987CE877}" type="presParOf" srcId="{A39997E7-01D8-4304-9C34-1B0FD0EB42EF}" destId="{7C2A3D93-C55F-4014-B5E5-1306F096296A}" srcOrd="1" destOrd="0" presId="urn:microsoft.com/office/officeart/2009/3/layout/StepUpProcess"/>
    <dgm:cxn modelId="{5AC27FAB-73A0-4FB7-8CEA-A11997F012AC}" type="presParOf" srcId="{7C2A3D93-C55F-4014-B5E5-1306F096296A}" destId="{1A36A3FE-4A82-40B2-A682-645EE7DCA03C}" srcOrd="0" destOrd="0" presId="urn:microsoft.com/office/officeart/2009/3/layout/StepUpProcess"/>
    <dgm:cxn modelId="{7F2B271A-048D-4D66-8A53-E295C0A8B805}" type="presParOf" srcId="{A39997E7-01D8-4304-9C34-1B0FD0EB42EF}" destId="{5BF134B5-E2A2-4E81-9CEB-841B510B37F0}" srcOrd="2" destOrd="0" presId="urn:microsoft.com/office/officeart/2009/3/layout/StepUpProcess"/>
    <dgm:cxn modelId="{CE0187A9-52E8-4355-8214-1EBDD4070F9F}" type="presParOf" srcId="{5BF134B5-E2A2-4E81-9CEB-841B510B37F0}" destId="{A01C08D9-F8B5-4697-8B31-3556696CAA5F}" srcOrd="0" destOrd="0" presId="urn:microsoft.com/office/officeart/2009/3/layout/StepUpProcess"/>
    <dgm:cxn modelId="{B9EF365E-5D2D-4EAA-8A78-90947C0F102B}" type="presParOf" srcId="{5BF134B5-E2A2-4E81-9CEB-841B510B37F0}" destId="{F981585F-9DED-443C-8D36-C4D2CB7F51C4}" srcOrd="1" destOrd="0" presId="urn:microsoft.com/office/officeart/2009/3/layout/StepUpProcess"/>
    <dgm:cxn modelId="{461AB8A4-9D94-400A-9AC2-7810D8C63102}" type="presParOf" srcId="{5BF134B5-E2A2-4E81-9CEB-841B510B37F0}" destId="{259F8C10-6E14-4D2F-888A-F83AA26B1360}" srcOrd="2" destOrd="0" presId="urn:microsoft.com/office/officeart/2009/3/layout/StepUpProcess"/>
    <dgm:cxn modelId="{837DD304-CF2B-4D88-A551-B5BD8C8438CD}" type="presParOf" srcId="{A39997E7-01D8-4304-9C34-1B0FD0EB42EF}" destId="{F29AD99F-0CAD-44FF-9F4A-0FE9FF65CC01}" srcOrd="3" destOrd="0" presId="urn:microsoft.com/office/officeart/2009/3/layout/StepUpProcess"/>
    <dgm:cxn modelId="{6F6407B5-C755-46E2-A8C7-49D595E57CF1}" type="presParOf" srcId="{F29AD99F-0CAD-44FF-9F4A-0FE9FF65CC01}" destId="{636F7841-4FD3-41A7-884D-581659C34850}" srcOrd="0" destOrd="0" presId="urn:microsoft.com/office/officeart/2009/3/layout/StepUpProcess"/>
    <dgm:cxn modelId="{7182E1F8-2CCB-4420-A85F-18B03B77BC76}" type="presParOf" srcId="{A39997E7-01D8-4304-9C34-1B0FD0EB42EF}" destId="{D9806D2F-94F9-4CF3-8E04-A7E7D93FB876}" srcOrd="4" destOrd="0" presId="urn:microsoft.com/office/officeart/2009/3/layout/StepUpProcess"/>
    <dgm:cxn modelId="{1482AE35-5613-4C68-A8C9-A280BCD5F96C}" type="presParOf" srcId="{D9806D2F-94F9-4CF3-8E04-A7E7D93FB876}" destId="{5714179E-55CD-41B9-B81A-53FD710ADD7B}" srcOrd="0" destOrd="0" presId="urn:microsoft.com/office/officeart/2009/3/layout/StepUpProcess"/>
    <dgm:cxn modelId="{22FA7C52-6F19-42DB-8506-040C45BD8821}" type="presParOf" srcId="{D9806D2F-94F9-4CF3-8E04-A7E7D93FB876}" destId="{F3EECDCE-99BB-43EA-8F93-E0A6D7E0D89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59A35-A1D2-40D9-ACFB-BB4A78A05B03}">
      <dsp:nvSpPr>
        <dsp:cNvPr id="0" name=""/>
        <dsp:cNvSpPr/>
      </dsp:nvSpPr>
      <dsp:spPr>
        <a:xfrm rot="5400000">
          <a:off x="513948" y="1312414"/>
          <a:ext cx="1538357" cy="2559791"/>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A96C83D-2205-40CC-A206-1A3ACCD2C35E}">
      <dsp:nvSpPr>
        <dsp:cNvPr id="0" name=""/>
        <dsp:cNvSpPr/>
      </dsp:nvSpPr>
      <dsp:spPr>
        <a:xfrm>
          <a:off x="257157" y="2077240"/>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bg1"/>
              </a:solidFill>
            </a:rPr>
            <a:t>Historical Question: </a:t>
          </a:r>
          <a:br>
            <a:rPr lang="en-US" sz="1600" b="1" kern="1200" dirty="0" smtClean="0">
              <a:solidFill>
                <a:schemeClr val="bg1"/>
              </a:solidFill>
            </a:rPr>
          </a:br>
          <a:r>
            <a:rPr lang="en-US" sz="1600" kern="1200" dirty="0" smtClean="0">
              <a:solidFill>
                <a:schemeClr val="bg1"/>
              </a:solidFill>
            </a:rPr>
            <a:t>“Did early Chicago TV produce any turning points?”</a:t>
          </a:r>
          <a:endParaRPr lang="en-US" sz="1600" kern="1200" dirty="0">
            <a:solidFill>
              <a:schemeClr val="bg1"/>
            </a:solidFill>
          </a:endParaRPr>
        </a:p>
      </dsp:txBody>
      <dsp:txXfrm>
        <a:off x="257157" y="2077240"/>
        <a:ext cx="2310994" cy="2025722"/>
      </dsp:txXfrm>
    </dsp:sp>
    <dsp:sp modelId="{6EA996A0-CE0D-4C2A-A11D-EAC720F2DD03}">
      <dsp:nvSpPr>
        <dsp:cNvPr id="0" name=""/>
        <dsp:cNvSpPr/>
      </dsp:nvSpPr>
      <dsp:spPr>
        <a:xfrm>
          <a:off x="2132115" y="1123959"/>
          <a:ext cx="436036" cy="436036"/>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2540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A01C08D9-F8B5-4697-8B31-3556696CAA5F}">
      <dsp:nvSpPr>
        <dsp:cNvPr id="0" name=""/>
        <dsp:cNvSpPr/>
      </dsp:nvSpPr>
      <dsp:spPr>
        <a:xfrm rot="5400000">
          <a:off x="3343056" y="612348"/>
          <a:ext cx="1538357" cy="2559791"/>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981585F-9DED-443C-8D36-C4D2CB7F51C4}">
      <dsp:nvSpPr>
        <dsp:cNvPr id="0" name=""/>
        <dsp:cNvSpPr/>
      </dsp:nvSpPr>
      <dsp:spPr>
        <a:xfrm>
          <a:off x="3086266" y="1377174"/>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bg1"/>
              </a:solidFill>
            </a:rPr>
            <a:t>Draft Thesis: </a:t>
          </a:r>
          <a:br>
            <a:rPr lang="en-US" sz="1600" b="1" kern="1200" dirty="0" smtClean="0">
              <a:solidFill>
                <a:schemeClr val="bg1"/>
              </a:solidFill>
            </a:rPr>
          </a:br>
          <a:r>
            <a:rPr lang="en-US" sz="1600" kern="1200" dirty="0" smtClean="0">
              <a:solidFill>
                <a:schemeClr val="bg1"/>
              </a:solidFill>
            </a:rPr>
            <a:t>“The Chicago School of Television changed how people viewed television shows.”</a:t>
          </a:r>
          <a:endParaRPr lang="en-US" sz="1600" kern="1200" dirty="0">
            <a:solidFill>
              <a:schemeClr val="bg1"/>
            </a:solidFill>
          </a:endParaRPr>
        </a:p>
      </dsp:txBody>
      <dsp:txXfrm>
        <a:off x="3086266" y="1377174"/>
        <a:ext cx="2310994" cy="2025722"/>
      </dsp:txXfrm>
    </dsp:sp>
    <dsp:sp modelId="{259F8C10-6E14-4D2F-888A-F83AA26B1360}">
      <dsp:nvSpPr>
        <dsp:cNvPr id="0" name=""/>
        <dsp:cNvSpPr/>
      </dsp:nvSpPr>
      <dsp:spPr>
        <a:xfrm>
          <a:off x="4961224" y="423894"/>
          <a:ext cx="436036" cy="436036"/>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5714179E-55CD-41B9-B81A-53FD710ADD7B}">
      <dsp:nvSpPr>
        <dsp:cNvPr id="0" name=""/>
        <dsp:cNvSpPr/>
      </dsp:nvSpPr>
      <dsp:spPr>
        <a:xfrm rot="5400000">
          <a:off x="6172165" y="-87716"/>
          <a:ext cx="1538357" cy="2559791"/>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3EECDCE-99BB-43EA-8F93-E0A6D7E0D89E}">
      <dsp:nvSpPr>
        <dsp:cNvPr id="0" name=""/>
        <dsp:cNvSpPr/>
      </dsp:nvSpPr>
      <dsp:spPr>
        <a:xfrm>
          <a:off x="5915374" y="677109"/>
          <a:ext cx="2310994" cy="2025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solidFill>
                <a:schemeClr val="bg1"/>
              </a:solidFill>
            </a:rPr>
            <a:t>Final Thesis: </a:t>
          </a:r>
          <a:br>
            <a:rPr lang="en-US" sz="1600" b="1" kern="1200" dirty="0" smtClean="0">
              <a:solidFill>
                <a:schemeClr val="bg1"/>
              </a:solidFill>
            </a:rPr>
          </a:br>
          <a:r>
            <a:rPr lang="en-US" sz="1600" kern="1200" dirty="0" smtClean="0">
              <a:solidFill>
                <a:schemeClr val="bg1"/>
              </a:solidFill>
            </a:rPr>
            <a:t>“The Chicago School of Television’s pioneering informal style in the ‘50s broke down barriers between the audience and performers. TV was no longer “radio with pictures” or a “play on air” but an entirely new way of interacting with unseen viewers.  This was a turning point in the relationship between the new medium and its audience.”</a:t>
          </a:r>
          <a:endParaRPr lang="en-US" sz="1600" kern="1200" dirty="0">
            <a:solidFill>
              <a:schemeClr val="bg1"/>
            </a:solidFill>
          </a:endParaRPr>
        </a:p>
      </dsp:txBody>
      <dsp:txXfrm>
        <a:off x="5915374" y="677109"/>
        <a:ext cx="2310994" cy="202572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F83619-04F7-4EB5-BE43-55E7418862F0}" type="datetimeFigureOut">
              <a:rPr lang="en-US" smtClean="0"/>
              <a:pPr/>
              <a:t>12/18/17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8BBC4D-56FD-400E-B1D9-0A94CFEA1D79}" type="slidenum">
              <a:rPr lang="en-US" smtClean="0"/>
              <a:pPr/>
              <a:t>‹#›</a:t>
            </a:fld>
            <a:endParaRPr lang="en-US" dirty="0"/>
          </a:p>
        </p:txBody>
      </p:sp>
    </p:spTree>
    <p:extLst>
      <p:ext uri="{BB962C8B-B14F-4D97-AF65-F5344CB8AC3E}">
        <p14:creationId xmlns:p14="http://schemas.microsoft.com/office/powerpoint/2010/main" val="997886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27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49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28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59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29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69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77</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78</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79</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80</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84</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85</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31</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86</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32</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33</a:t>
            </a:fld>
            <a:endParaRPr lang="en-US" dirty="0"/>
          </a:p>
        </p:txBody>
      </p:sp>
    </p:spTree>
    <p:extLst>
      <p:ext uri="{BB962C8B-B14F-4D97-AF65-F5344CB8AC3E}">
        <p14:creationId xmlns:p14="http://schemas.microsoft.com/office/powerpoint/2010/main" val="284899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BBC4D-56FD-400E-B1D9-0A94CFEA1D79}" type="slidenum">
              <a:rPr lang="en-US" smtClean="0"/>
              <a:pPr/>
              <a:t>34</a:t>
            </a:fld>
            <a:endParaRPr lang="en-US" dirty="0"/>
          </a:p>
        </p:txBody>
      </p:sp>
    </p:spTree>
    <p:extLst>
      <p:ext uri="{BB962C8B-B14F-4D97-AF65-F5344CB8AC3E}">
        <p14:creationId xmlns:p14="http://schemas.microsoft.com/office/powerpoint/2010/main" val="2848995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01712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44482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150203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9388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54406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302614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71034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25657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80079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228956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43BF2B-EF10-46AB-9E9D-8BE5CE8CBDF7}" type="datetimeFigureOut">
              <a:rPr lang="en-US" smtClean="0"/>
              <a:pPr/>
              <a:t>12/18/17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18190375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tx2">
                <a:lumMod val="60000"/>
                <a:lumOff val="40000"/>
              </a:schemeClr>
            </a:gs>
            <a:gs pos="55000">
              <a:srgbClr val="0065B0"/>
            </a:gs>
            <a:gs pos="100000">
              <a:srgbClr val="00194C"/>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3BF2B-EF10-46AB-9E9D-8BE5CE8CBDF7}" type="datetimeFigureOut">
              <a:rPr lang="en-US" smtClean="0"/>
              <a:pPr/>
              <a:t>12/18/17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5EE1E-80F6-42E1-9280-A65165CDB407}" type="slidenum">
              <a:rPr lang="en-US" smtClean="0"/>
              <a:pPr/>
              <a:t>‹#›</a:t>
            </a:fld>
            <a:endParaRPr lang="en-US" dirty="0"/>
          </a:p>
        </p:txBody>
      </p:sp>
    </p:spTree>
    <p:extLst>
      <p:ext uri="{BB962C8B-B14F-4D97-AF65-F5344CB8AC3E}">
        <p14:creationId xmlns:p14="http://schemas.microsoft.com/office/powerpoint/2010/main" val="15539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chicagohistoryfair.org/history-fair/history-fair-topics.html" TargetMode="External"/><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9.jpeg"/><Relationship Id="rId5"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emf"/><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hyperlink" Target="http://www.chicagohistoryfair.org/research/how-to-make-the-history-fair-research-journey.html" TargetMode="External"/><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www.chicagohistory.org/historyfair/research/%23research-with-secondary-source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6.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microsoft.com/office/2007/relationships/hdphoto" Target="../media/hdphoto6.wdp"/><Relationship Id="rId8"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2.wdp"/><Relationship Id="rId5" Type="http://schemas.openxmlformats.org/officeDocument/2006/relationships/image" Target="../media/image8.png"/><Relationship Id="rId6" Type="http://schemas.microsoft.com/office/2007/relationships/hdphoto" Target="../media/hdphoto3.wdp"/><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hyperlink" Target="http://www.chicagohistory.org/historyfair/" TargetMode="External"/><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4" Type="http://schemas.microsoft.com/office/2007/relationships/hdphoto" Target="../media/hdphoto7.wdp"/><Relationship Id="rId5" Type="http://schemas.openxmlformats.org/officeDocument/2006/relationships/hyperlink" Target="https://www.chicagohistory.org/historyfair/students/history-fair-examples/%23exhibits" TargetMode="External"/><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microsoft.com/office/2007/relationships/hdphoto" Target="../media/hdphoto8.wdp"/><Relationship Id="rId6" Type="http://schemas.openxmlformats.org/officeDocument/2006/relationships/hyperlink" Target="https://www.chicagohistory.org/historyfair/students/history-fair-examples/%23performances" TargetMode="External"/><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77.xml.rels><?xml version="1.0" encoding="UTF-8" standalone="yes"?>
<Relationships xmlns="http://schemas.openxmlformats.org/package/2006/relationships"><Relationship Id="rId3" Type="http://schemas.openxmlformats.org/officeDocument/2006/relationships/hyperlink" Target="https://www.chicagohistory.org/historyfair/students/history-fair-examples/%23websites" TargetMode="External"/><Relationship Id="rId4"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78.xml.rels><?xml version="1.0" encoding="UTF-8" standalone="yes"?>
<Relationships xmlns="http://schemas.openxmlformats.org/package/2006/relationships"><Relationship Id="rId3" Type="http://schemas.openxmlformats.org/officeDocument/2006/relationships/hyperlink" Target="https://www.chicagohistory.org/historyfair/students/history-fair-examples/%23papers" TargetMode="External"/><Relationship Id="rId4" Type="http://schemas.openxmlformats.org/officeDocument/2006/relationships/image" Target="../media/image77.jpe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79.xml.rels><?xml version="1.0" encoding="UTF-8" standalone="yes"?>
<Relationships xmlns="http://schemas.openxmlformats.org/package/2006/relationships"><Relationship Id="rId3" Type="http://schemas.openxmlformats.org/officeDocument/2006/relationships/hyperlink" Target="https://www.chicagohistory.org/historyfair/students/history-fair-examples/%23documentaries" TargetMode="External"/><Relationship Id="rId4" Type="http://schemas.openxmlformats.org/officeDocument/2006/relationships/image" Target="../media/image78.png"/><Relationship Id="rId5" Type="http://schemas.microsoft.com/office/2007/relationships/hdphoto" Target="../media/hdphoto9.wdp"/><Relationship Id="rId6"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10.wdp"/><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4" Type="http://schemas.microsoft.com/office/2007/relationships/hdphoto" Target="../media/hdphoto11.wdp"/><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4" Type="http://schemas.microsoft.com/office/2007/relationships/hdphoto" Target="../media/hdphoto12.wdp"/><Relationship Id="rId5" Type="http://schemas.openxmlformats.org/officeDocument/2006/relationships/hyperlink" Target="https://www.chicagohistory.org/historyfair/" TargetMode="External"/><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52961"/>
            <a:ext cx="7924800" cy="1323439"/>
          </a:xfrm>
          <a:prstGeom prst="rect">
            <a:avLst/>
          </a:prstGeom>
          <a:noFill/>
        </p:spPr>
        <p:txBody>
          <a:bodyPr wrap="square" rtlCol="0">
            <a:spAutoFit/>
          </a:bodyPr>
          <a:lstStyle/>
          <a:p>
            <a:pPr algn="ct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STUDENTS BECOME HISTORIANS WHEN THEY . . .</a:t>
            </a:r>
            <a:endPar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457200" y="1875277"/>
            <a:ext cx="3429000" cy="403187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ln w="3175">
                  <a:solidFill>
                    <a:schemeClr val="bg1"/>
                  </a:solidFill>
                </a:ln>
                <a:solidFill>
                  <a:schemeClr val="bg1"/>
                </a:solidFill>
              </a:rPr>
              <a:t>Ask HISTORICAL QUESTIONS about a topic that interests them.</a:t>
            </a:r>
          </a:p>
          <a:p>
            <a:pPr marL="285750" indent="-285750">
              <a:spcAft>
                <a:spcPts val="1200"/>
              </a:spcAft>
              <a:buFont typeface="Arial" panose="020B0604020202020204" pitchFamily="34" charset="0"/>
              <a:buChar char="•"/>
            </a:pPr>
            <a:r>
              <a:rPr lang="en-US" dirty="0" smtClean="0">
                <a:ln w="3175">
                  <a:solidFill>
                    <a:schemeClr val="bg1"/>
                  </a:solidFill>
                </a:ln>
                <a:solidFill>
                  <a:schemeClr val="bg1"/>
                </a:solidFill>
              </a:rPr>
              <a:t>Do RESEARCH using books by historians and primary sources.</a:t>
            </a:r>
          </a:p>
          <a:p>
            <a:pPr marL="285750" indent="-285750">
              <a:spcAft>
                <a:spcPts val="1200"/>
              </a:spcAft>
              <a:buFont typeface="Arial" panose="020B0604020202020204" pitchFamily="34" charset="0"/>
              <a:buChar char="•"/>
            </a:pPr>
            <a:r>
              <a:rPr lang="en-US" dirty="0" smtClean="0">
                <a:ln w="3175">
                  <a:solidFill>
                    <a:schemeClr val="bg1"/>
                  </a:solidFill>
                </a:ln>
                <a:solidFill>
                  <a:schemeClr val="bg1"/>
                </a:solidFill>
              </a:rPr>
              <a:t>ANALYZE, COME TO CONCLUSIONS, AND MAKE ARGUMENTS supported by evidence.</a:t>
            </a:r>
          </a:p>
          <a:p>
            <a:pPr marL="285750" indent="-285750">
              <a:spcAft>
                <a:spcPts val="1200"/>
              </a:spcAft>
              <a:buFont typeface="Arial" panose="020B0604020202020204" pitchFamily="34" charset="0"/>
              <a:buChar char="•"/>
            </a:pPr>
            <a:r>
              <a:rPr lang="en-US" dirty="0" smtClean="0">
                <a:ln w="3175">
                  <a:solidFill>
                    <a:schemeClr val="bg1"/>
                  </a:solidFill>
                </a:ln>
                <a:solidFill>
                  <a:schemeClr val="bg1"/>
                </a:solidFill>
              </a:rPr>
              <a:t>Produce PROJECTS to present to the public.</a:t>
            </a:r>
          </a:p>
          <a:p>
            <a:pPr marL="285750" indent="-285750">
              <a:buFont typeface="Arial" panose="020B0604020202020204" pitchFamily="34" charset="0"/>
              <a:buChar char="•"/>
            </a:pPr>
            <a:endParaRPr lang="en-US" dirty="0" smtClean="0"/>
          </a:p>
        </p:txBody>
      </p:sp>
      <p:sp>
        <p:nvSpPr>
          <p:cNvPr id="6" name="TextBox 5"/>
          <p:cNvSpPr txBox="1"/>
          <p:nvPr/>
        </p:nvSpPr>
        <p:spPr>
          <a:xfrm>
            <a:off x="609600" y="5334000"/>
            <a:ext cx="7924800" cy="784830"/>
          </a:xfrm>
          <a:prstGeom prst="rect">
            <a:avLst/>
          </a:prstGeom>
          <a:noFill/>
        </p:spPr>
        <p:txBody>
          <a:bodyPr wrap="square" rtlCol="0">
            <a:spAutoFit/>
          </a:bodyPr>
          <a:lstStyle/>
          <a:p>
            <a:pPr algn="ctr"/>
            <a:r>
              <a:rPr lang="en-US" sz="45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500" i="1"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 . DO HISTORY FAIR!</a:t>
            </a:r>
            <a:endParaRPr lang="en-US" sz="4500" i="1"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7" name="Picture 3" descr="C:\Users\Rebecca\Desktop\Students Become Historians PPT\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17" t="11400"/>
          <a:stretch/>
        </p:blipFill>
        <p:spPr bwMode="auto">
          <a:xfrm>
            <a:off x="4171706" y="1828800"/>
            <a:ext cx="4362694" cy="3399277"/>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6248400"/>
            <a:ext cx="8839200" cy="323165"/>
          </a:xfrm>
          <a:prstGeom prst="rect">
            <a:avLst/>
          </a:prstGeom>
          <a:noFill/>
        </p:spPr>
        <p:txBody>
          <a:bodyPr wrap="square" rtlCol="0">
            <a:spAutoFit/>
          </a:bodyPr>
          <a:lstStyle/>
          <a:p>
            <a:pPr algn="ctr"/>
            <a:r>
              <a:rPr lang="en-US" sz="1500" dirty="0" smtClean="0">
                <a:ln w="3175">
                  <a:solidFill>
                    <a:schemeClr val="bg1"/>
                  </a:solidFill>
                </a:ln>
                <a:solidFill>
                  <a:schemeClr val="bg1"/>
                </a:solidFill>
              </a:rPr>
              <a:t>Chicago Metro History Fair  	  		  	                                    Revised  2017</a:t>
            </a:r>
            <a:endParaRPr lang="en-US" sz="1500" dirty="0">
              <a:ln w="3175">
                <a:solidFill>
                  <a:schemeClr val="bg1"/>
                </a:solidFill>
              </a:ln>
              <a:solidFill>
                <a:schemeClr val="bg1"/>
              </a:solidFill>
            </a:endParaRPr>
          </a:p>
        </p:txBody>
      </p:sp>
    </p:spTree>
    <p:extLst>
      <p:ext uri="{BB962C8B-B14F-4D97-AF65-F5344CB8AC3E}">
        <p14:creationId xmlns:p14="http://schemas.microsoft.com/office/powerpoint/2010/main" val="8745472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530" y="469713"/>
            <a:ext cx="829847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There are many ways to find topics . . .</a:t>
            </a:r>
          </a:p>
        </p:txBody>
      </p:sp>
      <p:sp>
        <p:nvSpPr>
          <p:cNvPr id="15" name="Rounded Rectangle 14"/>
          <p:cNvSpPr/>
          <p:nvPr/>
        </p:nvSpPr>
        <p:spPr>
          <a:xfrm>
            <a:off x="381000" y="1295400"/>
            <a:ext cx="3878870" cy="3860801"/>
          </a:xfrm>
          <a:prstGeom prst="roundRect">
            <a:avLst/>
          </a:prstGeom>
          <a:solidFill>
            <a:srgbClr val="00194C">
              <a:alpha val="37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Rounded Rectangle 6"/>
          <p:cNvSpPr/>
          <p:nvPr/>
        </p:nvSpPr>
        <p:spPr>
          <a:xfrm>
            <a:off x="7848600"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7848600"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
        <p:nvSpPr>
          <p:cNvPr id="14" name="Rectangle 2"/>
          <p:cNvSpPr txBox="1">
            <a:spLocks noChangeArrowheads="1"/>
          </p:cNvSpPr>
          <p:nvPr/>
        </p:nvSpPr>
        <p:spPr>
          <a:xfrm>
            <a:off x="457200" y="1574802"/>
            <a:ext cx="4037013" cy="3809998"/>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500" dirty="0" smtClean="0">
                <a:solidFill>
                  <a:schemeClr val="bg1"/>
                </a:solidFill>
              </a:rPr>
              <a:t>   What topics interest you? </a:t>
            </a:r>
          </a:p>
          <a:p>
            <a:pPr algn="l">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900" dirty="0" smtClean="0">
              <a:solidFill>
                <a:schemeClr val="bg1"/>
              </a:solidFill>
            </a:endParaRP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 Immigration, Ethnicity</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 Politics, Law</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 Labor, business</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 Technology,  medicine</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 Arts, literature</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 Sports, Media</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Civil and human rights</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 Women’s issues</a:t>
            </a:r>
          </a:p>
          <a:p>
            <a:pPr marL="857250" lvl="2" algn="l">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1900" dirty="0" smtClean="0">
                <a:solidFill>
                  <a:schemeClr val="bg1"/>
                </a:solidFill>
              </a:rPr>
              <a:t> Environment</a:t>
            </a:r>
          </a:p>
          <a:p>
            <a:pPr marL="857250" lvl="2" algn="l">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400" dirty="0" smtClean="0">
              <a:solidFill>
                <a:schemeClr val="bg1"/>
              </a:solidFill>
            </a:endParaRPr>
          </a:p>
          <a:p>
            <a:pPr lvl="1" algn="l">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200" dirty="0" smtClean="0">
                <a:solidFill>
                  <a:schemeClr val="bg1"/>
                </a:solidFill>
              </a:rPr>
              <a:t>— </a:t>
            </a:r>
            <a:r>
              <a:rPr lang="en-US" sz="2200" i="1" dirty="0" smtClean="0">
                <a:solidFill>
                  <a:schemeClr val="bg1"/>
                </a:solidFill>
              </a:rPr>
              <a:t>everything has a history!</a:t>
            </a: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dirty="0" smtClean="0">
                <a:latin typeface="Times New Roman" pitchFamily="18" charset="0"/>
              </a:rPr>
              <a:t>				</a:t>
            </a:r>
          </a:p>
        </p:txBody>
      </p:sp>
      <p:sp>
        <p:nvSpPr>
          <p:cNvPr id="17" name="Rounded Rectangle 16"/>
          <p:cNvSpPr/>
          <p:nvPr/>
        </p:nvSpPr>
        <p:spPr>
          <a:xfrm>
            <a:off x="4579330" y="1828800"/>
            <a:ext cx="3878870" cy="1117601"/>
          </a:xfrm>
          <a:prstGeom prst="roundRect">
            <a:avLst/>
          </a:prstGeom>
          <a:solidFill>
            <a:srgbClr val="00194C">
              <a:alpha val="38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ectangle 4"/>
          <p:cNvSpPr txBox="1">
            <a:spLocks noChangeArrowheads="1"/>
          </p:cNvSpPr>
          <p:nvPr/>
        </p:nvSpPr>
        <p:spPr>
          <a:xfrm>
            <a:off x="4419600" y="1981200"/>
            <a:ext cx="40386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spcBef>
                <a:spcPts val="600"/>
              </a:spcBef>
              <a:buNone/>
              <a:defRPr/>
            </a:pPr>
            <a:r>
              <a:rPr lang="en-US" sz="2500" dirty="0" smtClean="0">
                <a:solidFill>
                  <a:schemeClr val="bg1"/>
                </a:solidFill>
                <a:latin typeface="+mj-lt"/>
              </a:rPr>
              <a:t>  What current events </a:t>
            </a:r>
            <a:r>
              <a:rPr lang="en-US" sz="2500" dirty="0" smtClean="0">
                <a:solidFill>
                  <a:schemeClr val="bg1"/>
                </a:solidFill>
              </a:rPr>
              <a:t>or issues concern you? </a:t>
            </a:r>
          </a:p>
        </p:txBody>
      </p:sp>
      <p:sp>
        <p:nvSpPr>
          <p:cNvPr id="22" name="Rounded Rectangle 21"/>
          <p:cNvSpPr/>
          <p:nvPr/>
        </p:nvSpPr>
        <p:spPr>
          <a:xfrm>
            <a:off x="4648200" y="3325810"/>
            <a:ext cx="4114800" cy="1093790"/>
          </a:xfrm>
          <a:prstGeom prst="roundRect">
            <a:avLst/>
          </a:prstGeom>
          <a:solidFill>
            <a:srgbClr val="00194C">
              <a:alpha val="55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ounded Rectangle 22"/>
          <p:cNvSpPr/>
          <p:nvPr/>
        </p:nvSpPr>
        <p:spPr>
          <a:xfrm>
            <a:off x="693130" y="5435600"/>
            <a:ext cx="6545870" cy="736600"/>
          </a:xfrm>
          <a:prstGeom prst="roundRect">
            <a:avLst/>
          </a:prstGeom>
          <a:solidFill>
            <a:srgbClr val="00194C">
              <a:alpha val="38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ectangle 4"/>
          <p:cNvSpPr txBox="1">
            <a:spLocks noChangeArrowheads="1"/>
          </p:cNvSpPr>
          <p:nvPr/>
        </p:nvSpPr>
        <p:spPr>
          <a:xfrm>
            <a:off x="4724400" y="3505200"/>
            <a:ext cx="3810000" cy="89058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spcBef>
                <a:spcPts val="600"/>
              </a:spcBef>
              <a:buNone/>
              <a:defRPr/>
            </a:pPr>
            <a:r>
              <a:rPr lang="en-US" sz="2500" dirty="0" smtClean="0">
                <a:solidFill>
                  <a:schemeClr val="bg1"/>
                </a:solidFill>
              </a:rPr>
              <a:t>  What career do you want to have as an adult?</a:t>
            </a:r>
          </a:p>
        </p:txBody>
      </p:sp>
      <p:sp>
        <p:nvSpPr>
          <p:cNvPr id="19" name="Rectangle 4"/>
          <p:cNvSpPr txBox="1">
            <a:spLocks noChangeArrowheads="1"/>
          </p:cNvSpPr>
          <p:nvPr/>
        </p:nvSpPr>
        <p:spPr>
          <a:xfrm>
            <a:off x="693130" y="5613400"/>
            <a:ext cx="6545870" cy="106680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spcBef>
                <a:spcPts val="600"/>
              </a:spcBef>
              <a:buNone/>
              <a:defRPr/>
            </a:pPr>
            <a:r>
              <a:rPr lang="en-US" sz="2400" dirty="0" smtClean="0">
                <a:solidFill>
                  <a:schemeClr val="bg1"/>
                </a:solidFill>
              </a:rPr>
              <a:t>What period of history is most intriguing for you? </a:t>
            </a:r>
          </a:p>
        </p:txBody>
      </p:sp>
    </p:spTree>
    <p:extLst>
      <p:ext uri="{BB962C8B-B14F-4D97-AF65-F5344CB8AC3E}">
        <p14:creationId xmlns:p14="http://schemas.microsoft.com/office/powerpoint/2010/main" val="12363866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530" y="469713"/>
            <a:ext cx="8298470" cy="964880"/>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 . or consider the BIG questions that </a:t>
            </a:r>
            <a:r>
              <a:rPr lang="en-US" sz="3500" dirty="0" smtClean="0">
                <a:ln w="12700" cmpd="sng">
                  <a:solidFill>
                    <a:srgbClr val="FFFFFF"/>
                  </a:solidFill>
                  <a:prstDash val="solid"/>
                </a:ln>
                <a:solidFill>
                  <a:srgbClr val="FFFFFF"/>
                </a:solidFill>
                <a:effectLst>
                  <a:outerShdw blurRad="38100" dist="38100" dir="2700000" algn="tl">
                    <a:srgbClr val="000000">
                      <a:alpha val="43137"/>
                    </a:srgbClr>
                  </a:outerShdw>
                </a:effectLst>
              </a:rPr>
              <a:t>YOU</a:t>
            </a: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especially care about:</a:t>
            </a:r>
          </a:p>
        </p:txBody>
      </p:sp>
      <p:sp>
        <p:nvSpPr>
          <p:cNvPr id="15" name="Rounded Rectangle 14"/>
          <p:cNvSpPr/>
          <p:nvPr/>
        </p:nvSpPr>
        <p:spPr>
          <a:xfrm>
            <a:off x="914400" y="1828800"/>
            <a:ext cx="6477000" cy="4343400"/>
          </a:xfrm>
          <a:prstGeom prst="roundRect">
            <a:avLst/>
          </a:prstGeom>
          <a:solidFill>
            <a:srgbClr val="00194C">
              <a:alpha val="37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2"/>
          <p:cNvSpPr txBox="1">
            <a:spLocks noChangeArrowheads="1"/>
          </p:cNvSpPr>
          <p:nvPr/>
        </p:nvSpPr>
        <p:spPr>
          <a:xfrm>
            <a:off x="1066802" y="2133602"/>
            <a:ext cx="6094412" cy="4038598"/>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How do the arts change society?  </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How do people gain rights and share power?  </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What happens to people, communities, nations in times of war? </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How do music, sports, dance, </a:t>
            </a:r>
            <a:r>
              <a:rPr lang="en-US" sz="3500" dirty="0" smtClean="0">
                <a:solidFill>
                  <a:schemeClr val="bg1"/>
                </a:solidFill>
              </a:rPr>
              <a:t>or </a:t>
            </a:r>
            <a:r>
              <a:rPr lang="en-US" sz="3500" dirty="0">
                <a:solidFill>
                  <a:schemeClr val="bg1"/>
                </a:solidFill>
              </a:rPr>
              <a:t>writing impact history?</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How did my community get this way? </a:t>
            </a:r>
          </a:p>
          <a:p>
            <a:pPr marL="341313" indent="-341313" algn="l">
              <a:lnSpc>
                <a:spcPct val="120000"/>
              </a:lnSpc>
              <a:spcBef>
                <a:spcPts val="0"/>
              </a:spcBef>
              <a:spcAft>
                <a:spcPts val="1200"/>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3500" dirty="0">
                <a:solidFill>
                  <a:schemeClr val="bg1"/>
                </a:solidFill>
              </a:rPr>
              <a:t>What do people do when the economy changes? </a:t>
            </a: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dirty="0" smtClean="0">
                <a:latin typeface="Times New Roman" pitchFamily="18" charset="0"/>
              </a:rPr>
              <a:t>				</a:t>
            </a:r>
          </a:p>
        </p:txBody>
      </p:sp>
      <p:sp>
        <p:nvSpPr>
          <p:cNvPr id="9" name="Rounded Rectangle 8"/>
          <p:cNvSpPr/>
          <p:nvPr/>
        </p:nvSpPr>
        <p:spPr>
          <a:xfrm>
            <a:off x="7861206" y="55879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7861206" y="55985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Tree>
    <p:extLst>
      <p:ext uri="{BB962C8B-B14F-4D97-AF65-F5344CB8AC3E}">
        <p14:creationId xmlns:p14="http://schemas.microsoft.com/office/powerpoint/2010/main" val="1873308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530" y="609008"/>
            <a:ext cx="829847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Where you can look for ideas . . .</a:t>
            </a:r>
          </a:p>
        </p:txBody>
      </p:sp>
      <p:sp>
        <p:nvSpPr>
          <p:cNvPr id="15" name="Rounded Rectangle 14"/>
          <p:cNvSpPr/>
          <p:nvPr/>
        </p:nvSpPr>
        <p:spPr>
          <a:xfrm>
            <a:off x="449872" y="1447800"/>
            <a:ext cx="7239000" cy="4648200"/>
          </a:xfrm>
          <a:prstGeom prst="roundRect">
            <a:avLst/>
          </a:prstGeom>
          <a:solidFill>
            <a:srgbClr val="00194C">
              <a:alpha val="37000"/>
            </a:srgbClr>
          </a:solidFill>
          <a:ln w="254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2"/>
          <p:cNvSpPr txBox="1">
            <a:spLocks noChangeArrowheads="1"/>
          </p:cNvSpPr>
          <p:nvPr/>
        </p:nvSpPr>
        <p:spPr>
          <a:xfrm>
            <a:off x="762002" y="1752600"/>
            <a:ext cx="6019798" cy="457200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solidFill>
                  <a:schemeClr val="bg1"/>
                </a:solidFill>
              </a:rPr>
              <a:t>Archives’ &amp; special collections’ finding aids </a:t>
            </a: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i="1" dirty="0" smtClean="0">
                <a:solidFill>
                  <a:schemeClr val="bg1"/>
                </a:solidFill>
              </a:rPr>
              <a:t>Encyclopedia </a:t>
            </a:r>
            <a:r>
              <a:rPr lang="en-US" altLang="en-US" i="1" dirty="0">
                <a:solidFill>
                  <a:schemeClr val="bg1"/>
                </a:solidFill>
              </a:rPr>
              <a:t>of Chicago</a:t>
            </a:r>
            <a:r>
              <a:rPr lang="en-US" altLang="en-US" dirty="0">
                <a:solidFill>
                  <a:schemeClr val="bg1"/>
                </a:solidFill>
              </a:rPr>
              <a:t>, </a:t>
            </a:r>
            <a:r>
              <a:rPr lang="en-US" altLang="en-US" i="1" dirty="0" smtClean="0">
                <a:solidFill>
                  <a:schemeClr val="bg1"/>
                </a:solidFill>
              </a:rPr>
              <a:t>Chicago    History</a:t>
            </a:r>
            <a:r>
              <a:rPr lang="en-US" altLang="en-US" dirty="0">
                <a:solidFill>
                  <a:schemeClr val="bg1"/>
                </a:solidFill>
              </a:rPr>
              <a:t>, other Chicago-based </a:t>
            </a:r>
            <a:r>
              <a:rPr lang="en-US" altLang="en-US" dirty="0" smtClean="0">
                <a:solidFill>
                  <a:schemeClr val="bg1"/>
                </a:solidFill>
              </a:rPr>
              <a:t>publications </a:t>
            </a: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smtClean="0">
                <a:solidFill>
                  <a:schemeClr val="bg1"/>
                </a:solidFill>
              </a:rPr>
              <a:t>Museums &amp; </a:t>
            </a:r>
            <a:r>
              <a:rPr lang="en-US" altLang="en-US" dirty="0">
                <a:solidFill>
                  <a:schemeClr val="bg1"/>
                </a:solidFill>
              </a:rPr>
              <a:t>cultural </a:t>
            </a:r>
            <a:r>
              <a:rPr lang="en-US" altLang="en-US" dirty="0" smtClean="0">
                <a:solidFill>
                  <a:schemeClr val="bg1"/>
                </a:solidFill>
              </a:rPr>
              <a:t>organizations</a:t>
            </a: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solidFill>
                  <a:schemeClr val="bg1"/>
                </a:solidFill>
              </a:rPr>
              <a:t>Newspapers &amp; magazines </a:t>
            </a:r>
            <a:endParaRPr lang="en-US" altLang="en-US" sz="6600" dirty="0">
              <a:solidFill>
                <a:schemeClr val="bg1"/>
              </a:solidFill>
            </a:endParaRP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smtClean="0">
                <a:solidFill>
                  <a:schemeClr val="bg1"/>
                </a:solidFill>
              </a:rPr>
              <a:t>Your </a:t>
            </a:r>
            <a:r>
              <a:rPr lang="en-US" altLang="en-US" dirty="0">
                <a:solidFill>
                  <a:schemeClr val="bg1"/>
                </a:solidFill>
              </a:rPr>
              <a:t>history </a:t>
            </a:r>
            <a:r>
              <a:rPr lang="en-US" altLang="en-US" dirty="0" smtClean="0">
                <a:solidFill>
                  <a:schemeClr val="bg1"/>
                </a:solidFill>
              </a:rPr>
              <a:t>book </a:t>
            </a:r>
          </a:p>
          <a:p>
            <a:pPr indent="-341313" algn="l">
              <a:lnSpc>
                <a:spcPct val="120000"/>
              </a:lnSpc>
              <a:spcBef>
                <a:spcPts val="0"/>
              </a:spcBef>
              <a:spcAft>
                <a:spcPts val="1800"/>
              </a:spcAft>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smtClean="0">
                <a:solidFill>
                  <a:schemeClr val="bg1"/>
                </a:solidFill>
              </a:rPr>
              <a:t>Talk </a:t>
            </a:r>
            <a:r>
              <a:rPr lang="en-US" altLang="en-US" dirty="0">
                <a:solidFill>
                  <a:schemeClr val="bg1"/>
                </a:solidFill>
              </a:rPr>
              <a:t>to people</a:t>
            </a:r>
            <a:r>
              <a:rPr lang="en-US" altLang="en-US" dirty="0" smtClean="0">
                <a:solidFill>
                  <a:schemeClr val="bg1"/>
                </a:solidFill>
              </a:rPr>
              <a:t>! </a:t>
            </a:r>
            <a:endParaRPr lang="en-US" altLang="en-US" dirty="0">
              <a:solidFill>
                <a:schemeClr val="bg1"/>
              </a:solidFill>
            </a:endParaRPr>
          </a:p>
          <a:p>
            <a:pPr algn="l">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dirty="0" smtClean="0">
                <a:solidFill>
                  <a:schemeClr val="bg1"/>
                </a:solidFill>
                <a:latin typeface="Times New Roman" pitchFamily="18" charset="0"/>
              </a:rPr>
              <a:t>				</a:t>
            </a:r>
          </a:p>
        </p:txBody>
      </p:sp>
      <p:sp>
        <p:nvSpPr>
          <p:cNvPr id="2" name="TextBox 1"/>
          <p:cNvSpPr txBox="1"/>
          <p:nvPr/>
        </p:nvSpPr>
        <p:spPr>
          <a:xfrm>
            <a:off x="6317272" y="2556681"/>
            <a:ext cx="914400" cy="784830"/>
          </a:xfrm>
          <a:prstGeom prst="rect">
            <a:avLst/>
          </a:prstGeom>
          <a:noFill/>
        </p:spPr>
        <p:txBody>
          <a:bodyPr wrap="square" rtlCol="0">
            <a:spAutoFit/>
          </a:body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5000" dirty="0">
                <a:solidFill>
                  <a:schemeClr val="bg1"/>
                </a:solidFill>
                <a:sym typeface="Wingdings"/>
              </a:rPr>
              <a:t></a:t>
            </a:r>
            <a:endParaRPr lang="en-US" altLang="en-US" sz="5000" dirty="0">
              <a:solidFill>
                <a:schemeClr val="bg1"/>
              </a:solidFill>
            </a:endParaRPr>
          </a:p>
        </p:txBody>
      </p:sp>
      <p:sp>
        <p:nvSpPr>
          <p:cNvPr id="9" name="TextBox 8"/>
          <p:cNvSpPr txBox="1"/>
          <p:nvPr/>
        </p:nvSpPr>
        <p:spPr>
          <a:xfrm>
            <a:off x="5181600" y="3886200"/>
            <a:ext cx="914400" cy="715581"/>
          </a:xfrm>
          <a:prstGeom prst="rect">
            <a:avLst/>
          </a:prstGeom>
          <a:noFill/>
        </p:spPr>
        <p:txBody>
          <a:bodyPr wrap="square" rtlCol="0">
            <a:spAutoFit/>
          </a:body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500" dirty="0" smtClean="0">
                <a:solidFill>
                  <a:schemeClr val="bg1"/>
                </a:solidFill>
                <a:sym typeface="Webdings"/>
              </a:rPr>
              <a:t></a:t>
            </a:r>
            <a:endParaRPr lang="en-US" altLang="en-US" sz="4500" dirty="0">
              <a:solidFill>
                <a:schemeClr val="bg1"/>
              </a:solidFill>
            </a:endParaRPr>
          </a:p>
        </p:txBody>
      </p:sp>
      <p:sp>
        <p:nvSpPr>
          <p:cNvPr id="10" name="TextBox 9"/>
          <p:cNvSpPr txBox="1"/>
          <p:nvPr/>
        </p:nvSpPr>
        <p:spPr>
          <a:xfrm>
            <a:off x="5867400" y="3236372"/>
            <a:ext cx="914400" cy="715581"/>
          </a:xfrm>
          <a:prstGeom prst="rect">
            <a:avLst/>
          </a:prstGeom>
          <a:noFill/>
        </p:spPr>
        <p:txBody>
          <a:bodyPr wrap="square" rtlCol="0">
            <a:spAutoFit/>
          </a:body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500" dirty="0">
                <a:solidFill>
                  <a:schemeClr val="bg1"/>
                </a:solidFill>
                <a:sym typeface="Webdings"/>
              </a:rPr>
              <a:t></a:t>
            </a:r>
            <a:endParaRPr lang="en-US" altLang="en-US" sz="4500" dirty="0">
              <a:solidFill>
                <a:schemeClr val="bg1"/>
              </a:solidFill>
            </a:endParaRPr>
          </a:p>
        </p:txBody>
      </p:sp>
      <p:sp>
        <p:nvSpPr>
          <p:cNvPr id="11" name="TextBox 10"/>
          <p:cNvSpPr txBox="1"/>
          <p:nvPr/>
        </p:nvSpPr>
        <p:spPr>
          <a:xfrm>
            <a:off x="4648200" y="4618419"/>
            <a:ext cx="914400" cy="715581"/>
          </a:xfrm>
          <a:prstGeom prst="rect">
            <a:avLst/>
          </a:prstGeom>
          <a:noFill/>
        </p:spPr>
        <p:txBody>
          <a:bodyPr wrap="square" rtlCol="0">
            <a:spAutoFit/>
          </a:body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500" dirty="0" smtClean="0">
                <a:solidFill>
                  <a:schemeClr val="bg1"/>
                </a:solidFill>
                <a:sym typeface="Wingdings"/>
              </a:rPr>
              <a:t></a:t>
            </a:r>
            <a:endParaRPr lang="en-US" altLang="en-US" sz="4500" dirty="0">
              <a:solidFill>
                <a:schemeClr val="bg1"/>
              </a:solidFill>
            </a:endParaRPr>
          </a:p>
        </p:txBody>
      </p:sp>
      <p:sp>
        <p:nvSpPr>
          <p:cNvPr id="12" name="TextBox 11"/>
          <p:cNvSpPr txBox="1"/>
          <p:nvPr/>
        </p:nvSpPr>
        <p:spPr>
          <a:xfrm>
            <a:off x="6781800" y="1668439"/>
            <a:ext cx="914400" cy="923330"/>
          </a:xfrm>
          <a:prstGeom prst="rect">
            <a:avLst/>
          </a:prstGeom>
          <a:noFill/>
        </p:spPr>
        <p:txBody>
          <a:bodyPr wrap="square" rtlCol="0">
            <a:spAutoFit/>
          </a:bodyPr>
          <a:lstStyle/>
          <a:p>
            <a:pPr>
              <a:lnSpc>
                <a:spcPct val="90000"/>
              </a:lnSpc>
              <a:spcBef>
                <a:spcPts val="17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6000" dirty="0" smtClean="0">
                <a:solidFill>
                  <a:schemeClr val="bg1"/>
                </a:solidFill>
                <a:sym typeface="Wingdings 2"/>
              </a:rPr>
              <a:t></a:t>
            </a:r>
            <a:endParaRPr lang="en-US" altLang="en-US" sz="6000" dirty="0">
              <a:solidFill>
                <a:schemeClr val="bg1"/>
              </a:solidFill>
            </a:endParaRPr>
          </a:p>
        </p:txBody>
      </p:sp>
      <p:sp>
        <p:nvSpPr>
          <p:cNvPr id="16" name="Rounded Rectangle 1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
        <p:nvSpPr>
          <p:cNvPr id="5" name="Oval Callout 4"/>
          <p:cNvSpPr/>
          <p:nvPr/>
        </p:nvSpPr>
        <p:spPr>
          <a:xfrm>
            <a:off x="4038600" y="5299670"/>
            <a:ext cx="685800" cy="415330"/>
          </a:xfrm>
          <a:prstGeom prst="wedgeEllipseCallout">
            <a:avLst>
              <a:gd name="adj1" fmla="val -56654"/>
              <a:gd name="adj2" fmla="val 59214"/>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1550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530" y="304800"/>
            <a:ext cx="829847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Make sure those ideas are History Fair-ready</a:t>
            </a:r>
          </a:p>
        </p:txBody>
      </p:sp>
      <p:sp>
        <p:nvSpPr>
          <p:cNvPr id="15" name="Rounded Rectangle 14"/>
          <p:cNvSpPr/>
          <p:nvPr/>
        </p:nvSpPr>
        <p:spPr>
          <a:xfrm>
            <a:off x="3042745" y="3124200"/>
            <a:ext cx="2667000" cy="1141686"/>
          </a:xfrm>
          <a:prstGeom prst="roundRect">
            <a:avLst>
              <a:gd name="adj" fmla="val 50000"/>
            </a:avLst>
          </a:prstGeom>
          <a:solidFill>
            <a:srgbClr val="92D050"/>
          </a:solidFill>
          <a:ln w="25400">
            <a:noFill/>
          </a:ln>
          <a:effectLst>
            <a:outerShdw blurRad="228600" sx="102000" sy="102000" algn="ctr" rotWithShape="0">
              <a:prstClr val="black">
                <a:alpha val="51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2"/>
          <p:cNvSpPr txBox="1">
            <a:spLocks noChangeArrowheads="1"/>
          </p:cNvSpPr>
          <p:nvPr/>
        </p:nvSpPr>
        <p:spPr>
          <a:xfrm>
            <a:off x="2916898" y="3352800"/>
            <a:ext cx="2874302"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9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2500" b="1" dirty="0">
                <a:solidFill>
                  <a:schemeClr val="bg1"/>
                </a:solidFill>
              </a:rPr>
              <a:t>Y</a:t>
            </a:r>
            <a:r>
              <a:rPr lang="en-US" altLang="en-US" sz="2500" b="1" dirty="0" smtClean="0">
                <a:solidFill>
                  <a:schemeClr val="bg1"/>
                </a:solidFill>
              </a:rPr>
              <a:t>our History Fair Topic Question</a:t>
            </a:r>
            <a:endParaRPr lang="en-US" b="1" dirty="0" smtClean="0">
              <a:solidFill>
                <a:schemeClr val="bg1"/>
              </a:solidFill>
              <a:latin typeface="Times New Roman" pitchFamily="18" charset="0"/>
            </a:endParaRPr>
          </a:p>
        </p:txBody>
      </p:sp>
      <p:sp>
        <p:nvSpPr>
          <p:cNvPr id="5" name="Oval 4"/>
          <p:cNvSpPr/>
          <p:nvPr/>
        </p:nvSpPr>
        <p:spPr>
          <a:xfrm>
            <a:off x="685800" y="1447800"/>
            <a:ext cx="1981200" cy="18288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38200" y="1600200"/>
            <a:ext cx="1676400" cy="1477328"/>
          </a:xfrm>
          <a:prstGeom prst="rect">
            <a:avLst/>
          </a:prstGeom>
          <a:noFill/>
        </p:spPr>
        <p:txBody>
          <a:bodyPr wrap="square" rtlCol="0">
            <a:spAutoFit/>
          </a:bodyPr>
          <a:lstStyle/>
          <a:p>
            <a:pPr algn="ctr"/>
            <a:r>
              <a:rPr lang="en-US" dirty="0" smtClean="0">
                <a:solidFill>
                  <a:schemeClr val="bg1"/>
                </a:solidFill>
              </a:rPr>
              <a:t>It’s history – happened in the past , and shows change over time.</a:t>
            </a:r>
            <a:endParaRPr lang="en-US" dirty="0">
              <a:solidFill>
                <a:schemeClr val="bg1"/>
              </a:solidFill>
            </a:endParaRPr>
          </a:p>
        </p:txBody>
      </p:sp>
      <p:sp>
        <p:nvSpPr>
          <p:cNvPr id="16" name="Oval 15"/>
          <p:cNvSpPr/>
          <p:nvPr/>
        </p:nvSpPr>
        <p:spPr>
          <a:xfrm>
            <a:off x="685800" y="4114800"/>
            <a:ext cx="1828800" cy="13716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762000" y="4343400"/>
            <a:ext cx="1676400" cy="923330"/>
          </a:xfrm>
          <a:prstGeom prst="rect">
            <a:avLst/>
          </a:prstGeom>
          <a:noFill/>
        </p:spPr>
        <p:txBody>
          <a:bodyPr wrap="square" rtlCol="0">
            <a:spAutoFit/>
          </a:bodyPr>
          <a:lstStyle/>
          <a:p>
            <a:pPr algn="ctr"/>
            <a:r>
              <a:rPr lang="en-US" dirty="0" smtClean="0">
                <a:solidFill>
                  <a:schemeClr val="bg1"/>
                </a:solidFill>
              </a:rPr>
              <a:t>It’s got soul! YOU CARE ABOUT IT!</a:t>
            </a:r>
            <a:endParaRPr lang="en-US" dirty="0">
              <a:solidFill>
                <a:schemeClr val="bg1"/>
              </a:solidFill>
            </a:endParaRPr>
          </a:p>
        </p:txBody>
      </p:sp>
      <p:sp>
        <p:nvSpPr>
          <p:cNvPr id="18" name="Oval 17"/>
          <p:cNvSpPr/>
          <p:nvPr/>
        </p:nvSpPr>
        <p:spPr>
          <a:xfrm>
            <a:off x="2971800" y="5105400"/>
            <a:ext cx="1752600" cy="1371600"/>
          </a:xfrm>
          <a:prstGeom prst="ellipse">
            <a:avLst/>
          </a:prstGeom>
          <a:solidFill>
            <a:srgbClr val="00194C">
              <a:alpha val="36000"/>
            </a:srgbClr>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3124200" y="5334000"/>
            <a:ext cx="1524000" cy="923330"/>
          </a:xfrm>
          <a:prstGeom prst="rect">
            <a:avLst/>
          </a:prstGeom>
          <a:noFill/>
        </p:spPr>
        <p:txBody>
          <a:bodyPr wrap="square" rtlCol="0">
            <a:spAutoFit/>
          </a:bodyPr>
          <a:lstStyle/>
          <a:p>
            <a:pPr algn="ctr"/>
            <a:r>
              <a:rPr lang="en-US" dirty="0" smtClean="0">
                <a:solidFill>
                  <a:schemeClr val="bg1"/>
                </a:solidFill>
              </a:rPr>
              <a:t>It uses the NHD theme for analysis.</a:t>
            </a:r>
            <a:endParaRPr lang="en-US" dirty="0">
              <a:solidFill>
                <a:schemeClr val="bg1"/>
              </a:solidFill>
            </a:endParaRPr>
          </a:p>
        </p:txBody>
      </p:sp>
      <p:sp>
        <p:nvSpPr>
          <p:cNvPr id="20" name="Oval 19"/>
          <p:cNvSpPr/>
          <p:nvPr/>
        </p:nvSpPr>
        <p:spPr>
          <a:xfrm>
            <a:off x="5638800" y="4648200"/>
            <a:ext cx="1524000" cy="14478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5832792" y="4724400"/>
            <a:ext cx="1139508" cy="1200329"/>
          </a:xfrm>
          <a:prstGeom prst="rect">
            <a:avLst/>
          </a:prstGeom>
          <a:noFill/>
        </p:spPr>
        <p:txBody>
          <a:bodyPr wrap="square" rtlCol="0">
            <a:spAutoFit/>
          </a:bodyPr>
          <a:lstStyle/>
          <a:p>
            <a:pPr algn="ctr"/>
            <a:r>
              <a:rPr lang="en-US" dirty="0" smtClean="0">
                <a:solidFill>
                  <a:schemeClr val="bg1"/>
                </a:solidFill>
              </a:rPr>
              <a:t>It’s  got sources for evidence.</a:t>
            </a:r>
            <a:endParaRPr lang="en-US" dirty="0">
              <a:solidFill>
                <a:schemeClr val="bg1"/>
              </a:solidFill>
            </a:endParaRPr>
          </a:p>
        </p:txBody>
      </p:sp>
      <p:sp>
        <p:nvSpPr>
          <p:cNvPr id="22" name="Oval 21"/>
          <p:cNvSpPr/>
          <p:nvPr/>
        </p:nvSpPr>
        <p:spPr>
          <a:xfrm>
            <a:off x="6781800" y="2971800"/>
            <a:ext cx="1752600" cy="12192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872175" y="3200400"/>
            <a:ext cx="1600200" cy="923330"/>
          </a:xfrm>
          <a:prstGeom prst="rect">
            <a:avLst/>
          </a:prstGeom>
          <a:noFill/>
        </p:spPr>
        <p:txBody>
          <a:bodyPr wrap="square" rtlCol="0">
            <a:spAutoFit/>
          </a:bodyPr>
          <a:lstStyle/>
          <a:p>
            <a:pPr algn="ctr"/>
            <a:r>
              <a:rPr lang="en-US" dirty="0" smtClean="0">
                <a:solidFill>
                  <a:schemeClr val="bg1"/>
                </a:solidFill>
              </a:rPr>
              <a:t>It’s connected to Chicago or Illinois.</a:t>
            </a:r>
            <a:endParaRPr lang="en-US" dirty="0">
              <a:solidFill>
                <a:schemeClr val="bg1"/>
              </a:solidFill>
            </a:endParaRPr>
          </a:p>
        </p:txBody>
      </p:sp>
      <p:sp>
        <p:nvSpPr>
          <p:cNvPr id="24" name="Oval 23"/>
          <p:cNvSpPr/>
          <p:nvPr/>
        </p:nvSpPr>
        <p:spPr>
          <a:xfrm>
            <a:off x="5791200" y="1600200"/>
            <a:ext cx="1752600" cy="11430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5867400" y="1828800"/>
            <a:ext cx="1600200" cy="646331"/>
          </a:xfrm>
          <a:prstGeom prst="rect">
            <a:avLst/>
          </a:prstGeom>
          <a:noFill/>
        </p:spPr>
        <p:txBody>
          <a:bodyPr wrap="square" rtlCol="0">
            <a:spAutoFit/>
          </a:bodyPr>
          <a:lstStyle/>
          <a:p>
            <a:pPr algn="ctr"/>
            <a:r>
              <a:rPr lang="en-US" dirty="0" smtClean="0">
                <a:solidFill>
                  <a:schemeClr val="bg1"/>
                </a:solidFill>
              </a:rPr>
              <a:t>It’s historically significant.</a:t>
            </a:r>
          </a:p>
        </p:txBody>
      </p:sp>
      <p:sp>
        <p:nvSpPr>
          <p:cNvPr id="26" name="Oval 25"/>
          <p:cNvSpPr/>
          <p:nvPr/>
        </p:nvSpPr>
        <p:spPr>
          <a:xfrm>
            <a:off x="3072754" y="1066800"/>
            <a:ext cx="2312692" cy="1295400"/>
          </a:xfrm>
          <a:prstGeom prst="ellipse">
            <a:avLst/>
          </a:prstGeom>
          <a:solidFill>
            <a:srgbClr val="00194C">
              <a:alpha val="36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352800" y="1371600"/>
            <a:ext cx="1752600" cy="646331"/>
          </a:xfrm>
          <a:prstGeom prst="rect">
            <a:avLst/>
          </a:prstGeom>
          <a:noFill/>
        </p:spPr>
        <p:txBody>
          <a:bodyPr wrap="square" rtlCol="0">
            <a:spAutoFit/>
          </a:bodyPr>
          <a:lstStyle/>
          <a:p>
            <a:pPr algn="ctr"/>
            <a:r>
              <a:rPr lang="en-US" dirty="0" smtClean="0">
                <a:solidFill>
                  <a:schemeClr val="bg1"/>
                </a:solidFill>
              </a:rPr>
              <a:t>It can be argued or interpreted.</a:t>
            </a:r>
          </a:p>
        </p:txBody>
      </p:sp>
      <p:cxnSp>
        <p:nvCxnSpPr>
          <p:cNvPr id="31" name="Straight Arrow Connector 30"/>
          <p:cNvCxnSpPr/>
          <p:nvPr/>
        </p:nvCxnSpPr>
        <p:spPr>
          <a:xfrm flipH="1">
            <a:off x="3962400" y="4419600"/>
            <a:ext cx="114300" cy="533400"/>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438400" y="3962400"/>
            <a:ext cx="457200" cy="266700"/>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585545" y="2922172"/>
            <a:ext cx="457200" cy="310712"/>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114801" y="2679842"/>
            <a:ext cx="88472" cy="291958"/>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513092" y="2679842"/>
            <a:ext cx="354308" cy="327578"/>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867400" y="3544105"/>
            <a:ext cx="736173" cy="145979"/>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5493386" y="4343400"/>
            <a:ext cx="297814" cy="282170"/>
          </a:xfrm>
          <a:prstGeom prst="straightConnector1">
            <a:avLst/>
          </a:prstGeom>
          <a:ln w="22225" cap="sq">
            <a:solidFill>
              <a:schemeClr val="bg1"/>
            </a:solidFill>
            <a:headEnd type="triangle"/>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Tree>
    <p:extLst>
      <p:ext uri="{BB962C8B-B14F-4D97-AF65-F5344CB8AC3E}">
        <p14:creationId xmlns:p14="http://schemas.microsoft.com/office/powerpoint/2010/main" val="19763977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MHECServer\Company\HF-Competitions\History Fair 2014\nhd-2014-poster1.jp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92662">
            <a:off x="2430984" y="1861341"/>
            <a:ext cx="2593201" cy="3457601"/>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530" y="304800"/>
            <a:ext cx="8298470" cy="840230"/>
          </a:xfrm>
          <a:prstGeom prst="rect">
            <a:avLst/>
          </a:prstGeom>
          <a:noFill/>
        </p:spPr>
        <p:txBody>
          <a:bodyPr wrap="square" rtlCol="0">
            <a:spAutoFit/>
          </a:bodyPr>
          <a:lstStyle/>
          <a:p>
            <a:pPr algn="ctr">
              <a:lnSpc>
                <a:spcPct val="80000"/>
              </a:lnSpc>
            </a:pPr>
            <a:r>
              <a:rPr lang="en-US" sz="3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Each year, National History Day offers a theme to use with your topic.</a:t>
            </a:r>
          </a:p>
        </p:txBody>
      </p:sp>
      <p:sp>
        <p:nvSpPr>
          <p:cNvPr id="28" name="TextBox 27"/>
          <p:cNvSpPr txBox="1"/>
          <p:nvPr/>
        </p:nvSpPr>
        <p:spPr>
          <a:xfrm>
            <a:off x="381000" y="1116196"/>
            <a:ext cx="8298470" cy="407804"/>
          </a:xfrm>
          <a:prstGeom prst="rect">
            <a:avLst/>
          </a:prstGeom>
          <a:noFill/>
        </p:spPr>
        <p:txBody>
          <a:bodyPr wrap="square" rtlCol="0">
            <a:spAutoFit/>
          </a:bodyPr>
          <a:lstStyle/>
          <a:p>
            <a:pPr algn="ctr">
              <a:lnSpc>
                <a:spcPct val="80000"/>
              </a:lnSpc>
            </a:pPr>
            <a:r>
              <a:rPr lang="en-US" sz="2500" b="1" dirty="0" smtClean="0">
                <a:solidFill>
                  <a:schemeClr val="bg1"/>
                </a:solidFill>
                <a:effectLst>
                  <a:outerShdw blurRad="38100" dist="38100" dir="2700000" algn="tl">
                    <a:srgbClr val="000000">
                      <a:alpha val="43137"/>
                    </a:srgbClr>
                  </a:outerShdw>
                </a:effectLst>
                <a:hlinkClick r:id="rId3"/>
              </a:rPr>
              <a:t>WHAT IS THIS YEAR’S NHD THEME?</a:t>
            </a:r>
            <a:endParaRPr lang="en-US" sz="2500" b="1" dirty="0" smtClean="0">
              <a:solidFill>
                <a:schemeClr val="bg1"/>
              </a:solidFill>
              <a:effectLst>
                <a:outerShdw blurRad="38100" dist="38100" dir="2700000" algn="tl">
                  <a:srgbClr val="000000">
                    <a:alpha val="43137"/>
                  </a:srgbClr>
                </a:outerShdw>
              </a:effectLst>
            </a:endParaRPr>
          </a:p>
        </p:txBody>
      </p:sp>
      <p:pic>
        <p:nvPicPr>
          <p:cNvPr id="30" name="Picture 7" descr="N:\History Fair Competitions\History Fair 2013\HF poster 2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01873">
            <a:off x="4044403" y="3065242"/>
            <a:ext cx="2470386" cy="3426024"/>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N:\HF-Competitions\History Fair 2015\HF-2015-poster-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92880">
            <a:off x="361197" y="2837212"/>
            <a:ext cx="2579800" cy="3568723"/>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pic>
        <p:nvPicPr>
          <p:cNvPr id="2050" name="Picture 2" descr="J:\Chicago Metro History Fair\HF-Competitions\2017\Poster and Button\2017-hf-pos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8899">
            <a:off x="6183838" y="1855041"/>
            <a:ext cx="2563229" cy="3364558"/>
          </a:xfrm>
          <a:prstGeom prst="rect">
            <a:avLst/>
          </a:prstGeom>
          <a:noFill/>
          <a:ln w="31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3985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9330" y="2304871"/>
            <a:ext cx="7612670" cy="1200329"/>
          </a:xfrm>
          <a:prstGeom prst="rect">
            <a:avLst/>
          </a:prstGeom>
          <a:noFill/>
        </p:spPr>
        <p:txBody>
          <a:bodyPr wrap="square" rtlCol="0">
            <a:spAutoFit/>
          </a:bodyPr>
          <a:lstStyle/>
          <a:p>
            <a:pPr algn="ctr">
              <a:lnSpc>
                <a:spcPct val="80000"/>
              </a:lnSpc>
            </a:pPr>
            <a:r>
              <a:rPr lang="en-US" sz="3000" i="1"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The following exhibits from previous years show how your interests and topic ideas usually can connect to the current theme . . .</a:t>
            </a:r>
          </a:p>
        </p:txBody>
      </p:sp>
      <p:sp>
        <p:nvSpPr>
          <p:cNvPr id="5" name="Rounded Rectangle 4"/>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Tree>
    <p:extLst>
      <p:ext uri="{BB962C8B-B14F-4D97-AF65-F5344CB8AC3E}">
        <p14:creationId xmlns:p14="http://schemas.microsoft.com/office/powerpoint/2010/main" val="15916022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0" y="2304870"/>
            <a:ext cx="3276600" cy="715581"/>
          </a:xfrm>
          <a:prstGeom prst="rect">
            <a:avLst/>
          </a:prstGeom>
          <a:noFill/>
        </p:spPr>
        <p:txBody>
          <a:bodyPr wrap="square" rtlCol="0">
            <a:spAutoFit/>
          </a:bodyPr>
          <a:lstStyle/>
          <a:p>
            <a:pPr algn="ctr">
              <a:lnSpc>
                <a:spcPct val="80000"/>
              </a:lnSpc>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“Revolution, Reaction, and Reform”</a:t>
            </a:r>
          </a:p>
        </p:txBody>
      </p:sp>
      <p:pic>
        <p:nvPicPr>
          <p:cNvPr id="5" name="Picture 2" descr="N:\Photos\2012 Blue Ribbon Exhibition\IMG_357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80" t="7558" r="22077"/>
          <a:stretch/>
        </p:blipFill>
        <p:spPr bwMode="auto">
          <a:xfrm>
            <a:off x="1066800" y="-12295"/>
            <a:ext cx="3946634" cy="689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Tree>
    <p:extLst>
      <p:ext uri="{BB962C8B-B14F-4D97-AF65-F5344CB8AC3E}">
        <p14:creationId xmlns:p14="http://schemas.microsoft.com/office/powerpoint/2010/main" val="29117881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72200" y="2304870"/>
            <a:ext cx="2280723" cy="715581"/>
          </a:xfrm>
          <a:prstGeom prst="rect">
            <a:avLst/>
          </a:prstGeom>
          <a:noFill/>
        </p:spPr>
        <p:txBody>
          <a:bodyPr wrap="square" rtlCol="0">
            <a:spAutoFit/>
          </a:bodyPr>
          <a:lstStyle/>
          <a:p>
            <a:pPr algn="ctr">
              <a:lnSpc>
                <a:spcPct val="80000"/>
              </a:lnSpc>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“Turning Points in History”</a:t>
            </a:r>
          </a:p>
        </p:txBody>
      </p:sp>
      <p:pic>
        <p:nvPicPr>
          <p:cNvPr id="2052" name="Picture 4" descr="C:\Users\Rebecca\Desktop\Students Become Historians PPT\Grace McGuire. Battle of the Curr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0"/>
            <a:ext cx="4724400" cy="684432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Tree>
    <p:extLst>
      <p:ext uri="{BB962C8B-B14F-4D97-AF65-F5344CB8AC3E}">
        <p14:creationId xmlns:p14="http://schemas.microsoft.com/office/powerpoint/2010/main" val="37253287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77477" y="2304870"/>
            <a:ext cx="2509323" cy="715581"/>
          </a:xfrm>
          <a:prstGeom prst="rect">
            <a:avLst/>
          </a:prstGeom>
          <a:noFill/>
        </p:spPr>
        <p:txBody>
          <a:bodyPr wrap="square" rtlCol="0">
            <a:spAutoFit/>
          </a:bodyPr>
          <a:lstStyle/>
          <a:p>
            <a:pPr algn="ctr">
              <a:lnSpc>
                <a:spcPct val="80000"/>
              </a:lnSpc>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“Rights and Responsibilities”</a:t>
            </a:r>
          </a:p>
        </p:txBody>
      </p:sp>
      <p:pic>
        <p:nvPicPr>
          <p:cNvPr id="3075" name="Picture 3" descr="C:\Users\Rebecca\Desktop\Students Become Historians PPT\SAM_01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76" t="1655" r="11807" b="25539"/>
          <a:stretch/>
        </p:blipFill>
        <p:spPr bwMode="auto">
          <a:xfrm>
            <a:off x="522047" y="19266"/>
            <a:ext cx="5460967" cy="683873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Tree>
    <p:extLst>
      <p:ext uri="{BB962C8B-B14F-4D97-AF65-F5344CB8AC3E}">
        <p14:creationId xmlns:p14="http://schemas.microsoft.com/office/powerpoint/2010/main" val="29780698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91200" y="2304870"/>
            <a:ext cx="2509323" cy="715581"/>
          </a:xfrm>
          <a:prstGeom prst="rect">
            <a:avLst/>
          </a:prstGeom>
          <a:noFill/>
        </p:spPr>
        <p:txBody>
          <a:bodyPr wrap="square" rtlCol="0">
            <a:spAutoFit/>
          </a:bodyPr>
          <a:lstStyle/>
          <a:p>
            <a:pPr algn="ctr">
              <a:lnSpc>
                <a:spcPct val="80000"/>
              </a:lnSpc>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“Leadership and Legacy”</a:t>
            </a:r>
          </a:p>
        </p:txBody>
      </p:sp>
      <p:pic>
        <p:nvPicPr>
          <p:cNvPr id="4098" name="Picture 2" descr="C:\Users\Rebecca\Desktop\Students Become Historians PPT\SAM_07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0"/>
            <a:ext cx="4648200" cy="680938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37406" y="5664198"/>
            <a:ext cx="977994" cy="9652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7406" y="5674752"/>
            <a:ext cx="977993" cy="954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1. </a:t>
            </a:r>
            <a:r>
              <a:rPr lang="en-US" sz="1200" b="1" kern="1200" dirty="0" smtClean="0">
                <a:solidFill>
                  <a:schemeClr val="bg1"/>
                </a:solidFill>
              </a:rPr>
              <a:t>Ask Questions &amp; Find Your Topic</a:t>
            </a:r>
            <a:endParaRPr lang="en-US" sz="1200" b="1" kern="1200" dirty="0">
              <a:solidFill>
                <a:schemeClr val="bg1"/>
              </a:solidFill>
            </a:endParaRPr>
          </a:p>
        </p:txBody>
      </p:sp>
    </p:spTree>
    <p:extLst>
      <p:ext uri="{BB962C8B-B14F-4D97-AF65-F5344CB8AC3E}">
        <p14:creationId xmlns:p14="http://schemas.microsoft.com/office/powerpoint/2010/main" val="6090359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06720"/>
            <a:ext cx="7924800" cy="964880"/>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Students become </a:t>
            </a:r>
          </a:p>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museum curators and designers,</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0" name="Picture 2" descr="C:\Users\Rebecca\Desktop\Students Become Historians PP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593938"/>
            <a:ext cx="6629400" cy="47306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8670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330" y="1053102"/>
            <a:ext cx="8298470" cy="470898"/>
          </a:xfrm>
          <a:prstGeom prst="rect">
            <a:avLst/>
          </a:prstGeom>
          <a:noFill/>
        </p:spPr>
        <p:txBody>
          <a:bodyPr wrap="square" rtlCol="0">
            <a:spAutoFit/>
          </a:bodyPr>
          <a:lstStyle/>
          <a:p>
            <a:pPr algn="ctr">
              <a:lnSpc>
                <a:spcPct val="80000"/>
              </a:lnSpc>
            </a:pPr>
            <a:r>
              <a:rPr lang="en-US" sz="3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What does History Fair research look like?</a:t>
            </a:r>
          </a:p>
        </p:txBody>
      </p:sp>
      <p:pic>
        <p:nvPicPr>
          <p:cNvPr id="5123" name="Picture 3" descr="C:\Users\Rebecca\Desktop\Students Become Historians PPT\coach-h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79121">
            <a:off x="533229" y="2022248"/>
            <a:ext cx="4655643" cy="39100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25" name="Picture 5" descr="C:\Users\Rebecca\Desktop\Students Become Historians PPT\IMG_36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64098">
            <a:off x="4617422" y="2127860"/>
            <a:ext cx="3963542" cy="297295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4800" y="459230"/>
            <a:ext cx="8298470" cy="597087"/>
          </a:xfrm>
          <a:prstGeom prst="rect">
            <a:avLst/>
          </a:prstGeom>
          <a:noFill/>
        </p:spPr>
        <p:txBody>
          <a:bodyPr wrap="square" rtlCol="0">
            <a:spAutoFit/>
          </a:bodyPr>
          <a:lstStyle/>
          <a:p>
            <a:pPr algn="ctr">
              <a:lnSpc>
                <a:spcPct val="80000"/>
              </a:lnSpc>
            </a:pPr>
            <a:r>
              <a:rPr lang="en-US" sz="4000" b="1" dirty="0" smtClean="0">
                <a:solidFill>
                  <a:srgbClr val="21C5FF"/>
                </a:solidFill>
                <a:effectLst>
                  <a:outerShdw blurRad="38100" dist="38100" dir="2700000" algn="tl">
                    <a:srgbClr val="000000">
                      <a:alpha val="43137"/>
                    </a:srgbClr>
                  </a:outerShdw>
                </a:effectLst>
              </a:rPr>
              <a:t>Step 2</a:t>
            </a:r>
          </a:p>
        </p:txBody>
      </p:sp>
      <p:sp>
        <p:nvSpPr>
          <p:cNvPr id="13" name="Rounded Rectangle 12"/>
          <p:cNvSpPr/>
          <p:nvPr/>
        </p:nvSpPr>
        <p:spPr>
          <a:xfrm>
            <a:off x="7162800" y="4648200"/>
            <a:ext cx="1669070" cy="1940956"/>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7162801" y="4753327"/>
            <a:ext cx="1669070" cy="190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2. Take the Research Journey</a:t>
            </a:r>
            <a:endParaRPr lang="en-US" sz="2000" b="1" kern="1200" dirty="0">
              <a:solidFill>
                <a:schemeClr val="bg1"/>
              </a:solidFill>
            </a:endParaRPr>
          </a:p>
        </p:txBody>
      </p:sp>
    </p:spTree>
    <p:extLst>
      <p:ext uri="{BB962C8B-B14F-4D97-AF65-F5344CB8AC3E}">
        <p14:creationId xmlns:p14="http://schemas.microsoft.com/office/powerpoint/2010/main" val="15569539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57200"/>
            <a:ext cx="8153400" cy="181588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Research is a journey.</a:t>
            </a:r>
          </a:p>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You start it when you seek a topic and question and then go further to develop your thesis and argument.</a:t>
            </a:r>
          </a:p>
        </p:txBody>
      </p:sp>
      <p:pic>
        <p:nvPicPr>
          <p:cNvPr id="6147" name="Picture 3" descr="C:\Users\Rebecca\Desktop\Students Become Historians PPT\road-to-succes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12" b="15930"/>
          <a:stretch/>
        </p:blipFill>
        <p:spPr bwMode="auto">
          <a:xfrm>
            <a:off x="1676400" y="2411785"/>
            <a:ext cx="5638800" cy="39233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20971215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69342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1394430"/>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2156430"/>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68983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22326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smtClean="0">
                <a:solidFill>
                  <a:srgbClr val="92D050"/>
                </a:solidFill>
              </a:rPr>
              <a:t> ANNUAL NHD </a:t>
            </a:r>
            <a:r>
              <a:rPr lang="en-US" altLang="en-US" b="1" dirty="0">
                <a:solidFill>
                  <a:srgbClr val="92D050"/>
                </a:solidFill>
              </a:rPr>
              <a:t>THEME</a:t>
            </a:r>
          </a:p>
        </p:txBody>
      </p:sp>
      <p:sp>
        <p:nvSpPr>
          <p:cNvPr id="11" name="Line 28"/>
          <p:cNvSpPr>
            <a:spLocks noChangeShapeType="1"/>
          </p:cNvSpPr>
          <p:nvPr/>
        </p:nvSpPr>
        <p:spPr bwMode="auto">
          <a:xfrm>
            <a:off x="1477811" y="329943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985230"/>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495455"/>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716272"/>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766030"/>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477747"/>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r>
              <a:rPr lang="en-US" altLang="en-US" sz="2500" dirty="0" smtClean="0">
                <a:solidFill>
                  <a:schemeClr val="bg1"/>
                </a:solidFill>
              </a:rPr>
              <a:t>!</a:t>
            </a:r>
            <a:endParaRPr lang="en-US" altLang="en-US" sz="2500" dirty="0">
              <a:solidFill>
                <a:schemeClr val="bg1"/>
              </a:solidFill>
            </a:endParaRPr>
          </a:p>
        </p:txBody>
      </p:sp>
      <p:sp>
        <p:nvSpPr>
          <p:cNvPr id="19" name="Text Box 35"/>
          <p:cNvSpPr txBox="1">
            <a:spLocks noChangeArrowheads="1"/>
          </p:cNvSpPr>
          <p:nvPr/>
        </p:nvSpPr>
        <p:spPr bwMode="auto">
          <a:xfrm>
            <a:off x="5135411" y="1636425"/>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smtClean="0">
                <a:solidFill>
                  <a:srgbClr val="13ECF1"/>
                </a:solidFill>
              </a:rPr>
              <a:t>.</a:t>
            </a:r>
            <a:endParaRPr lang="en-US" altLang="en-US" sz="1200" dirty="0"/>
          </a:p>
        </p:txBody>
      </p:sp>
      <p:sp>
        <p:nvSpPr>
          <p:cNvPr id="20" name="Text Box 35"/>
          <p:cNvSpPr txBox="1">
            <a:spLocks noChangeArrowheads="1"/>
          </p:cNvSpPr>
          <p:nvPr/>
        </p:nvSpPr>
        <p:spPr bwMode="auto">
          <a:xfrm>
            <a:off x="4983010" y="2212032"/>
            <a:ext cx="3627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92D050"/>
                </a:solidFill>
              </a:rPr>
              <a:t>A </a:t>
            </a:r>
            <a:r>
              <a:rPr lang="en-US" altLang="en-US" sz="1500" dirty="0">
                <a:solidFill>
                  <a:srgbClr val="92D050"/>
                </a:solidFill>
              </a:rPr>
              <a:t>specific aspect of history to analyze</a:t>
            </a:r>
            <a:r>
              <a:rPr lang="en-US" altLang="en-US" sz="1500" dirty="0" smtClean="0">
                <a:solidFill>
                  <a:srgbClr val="92D050"/>
                </a:solidFill>
              </a:rPr>
              <a:t>. The theme is broad so may topics are relevant.</a:t>
            </a:r>
            <a:endParaRPr lang="en-US" altLang="en-US" sz="1200" dirty="0"/>
          </a:p>
        </p:txBody>
      </p:sp>
      <p:sp>
        <p:nvSpPr>
          <p:cNvPr id="21" name="Rounded Rectangle 20"/>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30915355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69342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1409014"/>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2171014"/>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704414"/>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2247214"/>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NHD THEME</a:t>
            </a:r>
          </a:p>
        </p:txBody>
      </p:sp>
      <p:sp>
        <p:nvSpPr>
          <p:cNvPr id="11" name="Line 28"/>
          <p:cNvSpPr>
            <a:spLocks noChangeShapeType="1"/>
          </p:cNvSpPr>
          <p:nvPr/>
        </p:nvSpPr>
        <p:spPr bwMode="auto">
          <a:xfrm>
            <a:off x="1477811" y="3314014"/>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999814"/>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510039"/>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730856"/>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780614"/>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492331"/>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r>
              <a:rPr lang="en-US" altLang="en-US" sz="2500" dirty="0" smtClean="0">
                <a:solidFill>
                  <a:schemeClr val="bg1"/>
                </a:solidFill>
              </a:rPr>
              <a:t>!</a:t>
            </a:r>
            <a:endParaRPr lang="en-US" altLang="en-US" sz="2500" dirty="0">
              <a:solidFill>
                <a:schemeClr val="bg1"/>
              </a:solidFill>
            </a:endParaRPr>
          </a:p>
        </p:txBody>
      </p:sp>
      <p:sp>
        <p:nvSpPr>
          <p:cNvPr id="19" name="Text Box 35"/>
          <p:cNvSpPr txBox="1">
            <a:spLocks noChangeArrowheads="1"/>
          </p:cNvSpPr>
          <p:nvPr/>
        </p:nvSpPr>
        <p:spPr bwMode="auto">
          <a:xfrm>
            <a:off x="5135411" y="1651009"/>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smtClean="0">
                <a:solidFill>
                  <a:srgbClr val="13ECF1"/>
                </a:solidFill>
              </a:rPr>
              <a:t>.</a:t>
            </a:r>
            <a:endParaRPr lang="en-US" altLang="en-US" sz="1200" dirty="0"/>
          </a:p>
        </p:txBody>
      </p:sp>
      <p:sp>
        <p:nvSpPr>
          <p:cNvPr id="20" name="Text Box 35"/>
          <p:cNvSpPr txBox="1">
            <a:spLocks noChangeArrowheads="1"/>
          </p:cNvSpPr>
          <p:nvPr/>
        </p:nvSpPr>
        <p:spPr bwMode="auto">
          <a:xfrm>
            <a:off x="4983011" y="2226616"/>
            <a:ext cx="3352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92D050"/>
                </a:solidFill>
              </a:rPr>
              <a:t>The </a:t>
            </a:r>
            <a:r>
              <a:rPr lang="en-US" altLang="en-US" sz="1500" dirty="0">
                <a:solidFill>
                  <a:srgbClr val="92D050"/>
                </a:solidFill>
              </a:rPr>
              <a:t>specific aspect of history to analyze</a:t>
            </a:r>
            <a:r>
              <a:rPr lang="en-US" altLang="en-US" sz="1500" dirty="0" smtClean="0">
                <a:solidFill>
                  <a:srgbClr val="92D050"/>
                </a:solidFill>
              </a:rPr>
              <a:t>. For example, “Turning Points in History.”</a:t>
            </a:r>
            <a:endParaRPr lang="en-US" altLang="en-US" sz="1200" dirty="0"/>
          </a:p>
        </p:txBody>
      </p:sp>
      <p:sp>
        <p:nvSpPr>
          <p:cNvPr id="21" name="Text Box 27"/>
          <p:cNvSpPr txBox="1">
            <a:spLocks noChangeArrowheads="1"/>
          </p:cNvSpPr>
          <p:nvPr/>
        </p:nvSpPr>
        <p:spPr bwMode="auto">
          <a:xfrm>
            <a:off x="1325411" y="2856814"/>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smtClean="0">
                <a:solidFill>
                  <a:srgbClr val="F6A0D7"/>
                </a:solidFill>
              </a:rPr>
              <a:t>BROAD TOPIC</a:t>
            </a:r>
            <a:endParaRPr lang="en-US" altLang="en-US" b="1" dirty="0">
              <a:solidFill>
                <a:srgbClr val="F6A0D7"/>
              </a:solidFill>
            </a:endParaRPr>
          </a:p>
        </p:txBody>
      </p:sp>
      <p:sp>
        <p:nvSpPr>
          <p:cNvPr id="22" name="Text Box 35"/>
          <p:cNvSpPr txBox="1">
            <a:spLocks noChangeArrowheads="1"/>
          </p:cNvSpPr>
          <p:nvPr/>
        </p:nvSpPr>
        <p:spPr bwMode="auto">
          <a:xfrm>
            <a:off x="4953000" y="2856814"/>
            <a:ext cx="2667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F6A0D7"/>
                </a:solidFill>
              </a:rPr>
              <a:t>I love TV! I’ll explore that topic.</a:t>
            </a:r>
            <a:endParaRPr lang="en-US" altLang="en-US" sz="1200" dirty="0">
              <a:solidFill>
                <a:srgbClr val="F6A0D7"/>
              </a:solidFill>
            </a:endParaRPr>
          </a:p>
        </p:txBody>
      </p:sp>
      <p:sp>
        <p:nvSpPr>
          <p:cNvPr id="23" name="Rounded Rectangle 22"/>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4899400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6934200" cy="523220"/>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1394430"/>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2156430"/>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68983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22326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NHD THEME</a:t>
            </a:r>
          </a:p>
        </p:txBody>
      </p:sp>
      <p:sp>
        <p:nvSpPr>
          <p:cNvPr id="11" name="Line 28"/>
          <p:cNvSpPr>
            <a:spLocks noChangeShapeType="1"/>
          </p:cNvSpPr>
          <p:nvPr/>
        </p:nvSpPr>
        <p:spPr bwMode="auto">
          <a:xfrm>
            <a:off x="1477811" y="329943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985230"/>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495455"/>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716272"/>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766030"/>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477747"/>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r>
              <a:rPr lang="en-US" altLang="en-US" sz="2500" dirty="0" smtClean="0">
                <a:solidFill>
                  <a:schemeClr val="bg1"/>
                </a:solidFill>
              </a:rPr>
              <a:t>!</a:t>
            </a:r>
            <a:endParaRPr lang="en-US" altLang="en-US" sz="2500" dirty="0">
              <a:solidFill>
                <a:schemeClr val="bg1"/>
              </a:solidFill>
            </a:endParaRPr>
          </a:p>
        </p:txBody>
      </p:sp>
      <p:sp>
        <p:nvSpPr>
          <p:cNvPr id="19" name="Text Box 35"/>
          <p:cNvSpPr txBox="1">
            <a:spLocks noChangeArrowheads="1"/>
          </p:cNvSpPr>
          <p:nvPr/>
        </p:nvSpPr>
        <p:spPr bwMode="auto">
          <a:xfrm>
            <a:off x="5135411" y="1636425"/>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smtClean="0">
                <a:solidFill>
                  <a:srgbClr val="13ECF1"/>
                </a:solidFill>
              </a:rPr>
              <a:t>.</a:t>
            </a:r>
            <a:endParaRPr lang="en-US" altLang="en-US" sz="1200" dirty="0"/>
          </a:p>
        </p:txBody>
      </p:sp>
      <p:sp>
        <p:nvSpPr>
          <p:cNvPr id="20" name="Text Box 35"/>
          <p:cNvSpPr txBox="1">
            <a:spLocks noChangeArrowheads="1"/>
          </p:cNvSpPr>
          <p:nvPr/>
        </p:nvSpPr>
        <p:spPr bwMode="auto">
          <a:xfrm>
            <a:off x="4983011" y="2212032"/>
            <a:ext cx="31242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92D050"/>
                </a:solidFill>
              </a:rPr>
              <a:t>A </a:t>
            </a:r>
            <a:r>
              <a:rPr lang="en-US" altLang="en-US" sz="1500" dirty="0">
                <a:solidFill>
                  <a:srgbClr val="92D050"/>
                </a:solidFill>
              </a:rPr>
              <a:t>specific aspect of history to analyze</a:t>
            </a:r>
            <a:r>
              <a:rPr lang="en-US" altLang="en-US" sz="1500" dirty="0" smtClean="0">
                <a:solidFill>
                  <a:srgbClr val="92D050"/>
                </a:solidFill>
              </a:rPr>
              <a:t>.</a:t>
            </a:r>
            <a:endParaRPr lang="en-US" altLang="en-US" sz="1200" dirty="0"/>
          </a:p>
        </p:txBody>
      </p:sp>
      <p:sp>
        <p:nvSpPr>
          <p:cNvPr id="21" name="Text Box 27"/>
          <p:cNvSpPr txBox="1">
            <a:spLocks noChangeArrowheads="1"/>
          </p:cNvSpPr>
          <p:nvPr/>
        </p:nvSpPr>
        <p:spPr bwMode="auto">
          <a:xfrm>
            <a:off x="1325411" y="28422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smtClean="0">
                <a:solidFill>
                  <a:srgbClr val="F6A0D7"/>
                </a:solidFill>
              </a:rPr>
              <a:t>BROAD TOPIC</a:t>
            </a:r>
            <a:endParaRPr lang="en-US" altLang="en-US" b="1" dirty="0">
              <a:solidFill>
                <a:srgbClr val="F6A0D7"/>
              </a:solidFill>
            </a:endParaRPr>
          </a:p>
        </p:txBody>
      </p:sp>
      <p:sp>
        <p:nvSpPr>
          <p:cNvPr id="22" name="Text Box 35"/>
          <p:cNvSpPr txBox="1">
            <a:spLocks noChangeArrowheads="1"/>
          </p:cNvSpPr>
          <p:nvPr/>
        </p:nvSpPr>
        <p:spPr bwMode="auto">
          <a:xfrm>
            <a:off x="4906810" y="2842230"/>
            <a:ext cx="26369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F6A0D7"/>
                </a:solidFill>
              </a:rPr>
              <a:t>I love TV ! I’ll explore that topic.</a:t>
            </a:r>
            <a:endParaRPr lang="en-US" altLang="en-US" sz="1200" dirty="0">
              <a:solidFill>
                <a:srgbClr val="F6A0D7"/>
              </a:solidFill>
            </a:endParaRPr>
          </a:p>
        </p:txBody>
      </p:sp>
      <p:sp>
        <p:nvSpPr>
          <p:cNvPr id="23" name="Text Box 35"/>
          <p:cNvSpPr txBox="1">
            <a:spLocks noChangeArrowheads="1"/>
          </p:cNvSpPr>
          <p:nvPr/>
        </p:nvSpPr>
        <p:spPr bwMode="auto">
          <a:xfrm>
            <a:off x="4800600" y="3386792"/>
            <a:ext cx="365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FFC000"/>
                </a:solidFill>
              </a:rPr>
              <a:t>Hey, I didn’t know that Chicago was once famous for its television programs. Wow!</a:t>
            </a:r>
            <a:endParaRPr lang="en-US" altLang="en-US" sz="1200" dirty="0">
              <a:solidFill>
                <a:srgbClr val="FFC000"/>
              </a:solidFill>
            </a:endParaRPr>
          </a:p>
        </p:txBody>
      </p:sp>
      <p:sp>
        <p:nvSpPr>
          <p:cNvPr id="24" name="Text Box 27"/>
          <p:cNvSpPr txBox="1">
            <a:spLocks noChangeArrowheads="1"/>
          </p:cNvSpPr>
          <p:nvPr/>
        </p:nvSpPr>
        <p:spPr bwMode="auto">
          <a:xfrm>
            <a:off x="1325411" y="34518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smtClean="0">
                <a:solidFill>
                  <a:srgbClr val="FFCC29"/>
                </a:solidFill>
              </a:rPr>
              <a:t>Narrowed Topic</a:t>
            </a:r>
            <a:endParaRPr lang="en-US" altLang="en-US" b="1" dirty="0">
              <a:solidFill>
                <a:srgbClr val="FFCC29"/>
              </a:solidFill>
            </a:endParaRPr>
          </a:p>
        </p:txBody>
      </p:sp>
      <p:sp>
        <p:nvSpPr>
          <p:cNvPr id="25" name="Rounded Rectangle 24"/>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
        <p:nvSpPr>
          <p:cNvPr id="27" name="Text Box 35"/>
          <p:cNvSpPr txBox="1">
            <a:spLocks noChangeArrowheads="1"/>
          </p:cNvSpPr>
          <p:nvPr/>
        </p:nvSpPr>
        <p:spPr bwMode="auto">
          <a:xfrm>
            <a:off x="4983010" y="2212032"/>
            <a:ext cx="36275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92D050"/>
                </a:solidFill>
              </a:rPr>
              <a:t>A </a:t>
            </a:r>
            <a:r>
              <a:rPr lang="en-US" altLang="en-US" sz="1500" dirty="0">
                <a:solidFill>
                  <a:srgbClr val="92D050"/>
                </a:solidFill>
              </a:rPr>
              <a:t>specific aspect of history to analyze</a:t>
            </a:r>
            <a:r>
              <a:rPr lang="en-US" altLang="en-US" sz="1500" dirty="0" smtClean="0">
                <a:solidFill>
                  <a:srgbClr val="92D050"/>
                </a:solidFill>
              </a:rPr>
              <a:t>. The theme is broad so may topics are relevant.</a:t>
            </a:r>
            <a:endParaRPr lang="en-US" altLang="en-US" sz="1200" dirty="0"/>
          </a:p>
        </p:txBody>
      </p:sp>
    </p:spTree>
    <p:extLst>
      <p:ext uri="{BB962C8B-B14F-4D97-AF65-F5344CB8AC3E}">
        <p14:creationId xmlns:p14="http://schemas.microsoft.com/office/powerpoint/2010/main" val="24743295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69342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1394430"/>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2156430"/>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68983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22326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NHD THEME</a:t>
            </a:r>
          </a:p>
        </p:txBody>
      </p:sp>
      <p:sp>
        <p:nvSpPr>
          <p:cNvPr id="11" name="Line 28"/>
          <p:cNvSpPr>
            <a:spLocks noChangeShapeType="1"/>
          </p:cNvSpPr>
          <p:nvPr/>
        </p:nvSpPr>
        <p:spPr bwMode="auto">
          <a:xfrm>
            <a:off x="1477811" y="329943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985230"/>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495455"/>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716272"/>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766030"/>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477747"/>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r>
              <a:rPr lang="en-US" altLang="en-US" sz="2500" dirty="0" smtClean="0">
                <a:solidFill>
                  <a:schemeClr val="bg1"/>
                </a:solidFill>
              </a:rPr>
              <a:t>!</a:t>
            </a:r>
            <a:endParaRPr lang="en-US" altLang="en-US" sz="2500" dirty="0">
              <a:solidFill>
                <a:schemeClr val="bg1"/>
              </a:solidFill>
            </a:endParaRPr>
          </a:p>
        </p:txBody>
      </p:sp>
      <p:sp>
        <p:nvSpPr>
          <p:cNvPr id="19" name="Text Box 35"/>
          <p:cNvSpPr txBox="1">
            <a:spLocks noChangeArrowheads="1"/>
          </p:cNvSpPr>
          <p:nvPr/>
        </p:nvSpPr>
        <p:spPr bwMode="auto">
          <a:xfrm>
            <a:off x="5135411" y="1636425"/>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smtClean="0">
                <a:solidFill>
                  <a:srgbClr val="13ECF1"/>
                </a:solidFill>
              </a:rPr>
              <a:t>.</a:t>
            </a:r>
            <a:endParaRPr lang="en-US" altLang="en-US" sz="1200" dirty="0"/>
          </a:p>
        </p:txBody>
      </p:sp>
      <p:sp>
        <p:nvSpPr>
          <p:cNvPr id="20" name="Text Box 35"/>
          <p:cNvSpPr txBox="1">
            <a:spLocks noChangeArrowheads="1"/>
          </p:cNvSpPr>
          <p:nvPr/>
        </p:nvSpPr>
        <p:spPr bwMode="auto">
          <a:xfrm>
            <a:off x="4983011" y="2212032"/>
            <a:ext cx="3352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92D050"/>
                </a:solidFill>
              </a:rPr>
              <a:t>The </a:t>
            </a:r>
            <a:r>
              <a:rPr lang="en-US" altLang="en-US" sz="1500" dirty="0">
                <a:solidFill>
                  <a:srgbClr val="92D050"/>
                </a:solidFill>
              </a:rPr>
              <a:t>specific aspect of history to analyze</a:t>
            </a:r>
            <a:r>
              <a:rPr lang="en-US" altLang="en-US" sz="1500" dirty="0" smtClean="0">
                <a:solidFill>
                  <a:srgbClr val="92D050"/>
                </a:solidFill>
              </a:rPr>
              <a:t>. For example, “Turning Points in History”</a:t>
            </a:r>
            <a:endParaRPr lang="en-US" altLang="en-US" sz="1200" dirty="0"/>
          </a:p>
        </p:txBody>
      </p:sp>
      <p:sp>
        <p:nvSpPr>
          <p:cNvPr id="21" name="Text Box 27"/>
          <p:cNvSpPr txBox="1">
            <a:spLocks noChangeArrowheads="1"/>
          </p:cNvSpPr>
          <p:nvPr/>
        </p:nvSpPr>
        <p:spPr bwMode="auto">
          <a:xfrm>
            <a:off x="1325411" y="28422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smtClean="0">
                <a:solidFill>
                  <a:srgbClr val="F6A0D7"/>
                </a:solidFill>
              </a:rPr>
              <a:t>BROAD TOPIC</a:t>
            </a:r>
            <a:endParaRPr lang="en-US" altLang="en-US" b="1" dirty="0">
              <a:solidFill>
                <a:srgbClr val="F6A0D7"/>
              </a:solidFill>
            </a:endParaRPr>
          </a:p>
        </p:txBody>
      </p:sp>
      <p:sp>
        <p:nvSpPr>
          <p:cNvPr id="22" name="Text Box 35"/>
          <p:cNvSpPr txBox="1">
            <a:spLocks noChangeArrowheads="1"/>
          </p:cNvSpPr>
          <p:nvPr/>
        </p:nvSpPr>
        <p:spPr bwMode="auto">
          <a:xfrm>
            <a:off x="4906810" y="2842230"/>
            <a:ext cx="28655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F6A0D7"/>
                </a:solidFill>
              </a:rPr>
              <a:t>I love TV!  I’ll explore that topic.</a:t>
            </a:r>
            <a:endParaRPr lang="en-US" altLang="en-US" sz="1200" dirty="0">
              <a:solidFill>
                <a:srgbClr val="F6A0D7"/>
              </a:solidFill>
            </a:endParaRPr>
          </a:p>
        </p:txBody>
      </p:sp>
      <p:sp>
        <p:nvSpPr>
          <p:cNvPr id="23" name="Text Box 35"/>
          <p:cNvSpPr txBox="1">
            <a:spLocks noChangeArrowheads="1"/>
          </p:cNvSpPr>
          <p:nvPr/>
        </p:nvSpPr>
        <p:spPr bwMode="auto">
          <a:xfrm>
            <a:off x="4800600" y="3386792"/>
            <a:ext cx="365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FFC000"/>
                </a:solidFill>
              </a:rPr>
              <a:t>Hey, I didn’t know that Chicago was once famous for its television programs. Wow!</a:t>
            </a:r>
            <a:endParaRPr lang="en-US" altLang="en-US" sz="1200" dirty="0">
              <a:solidFill>
                <a:srgbClr val="FFC000"/>
              </a:solidFill>
            </a:endParaRPr>
          </a:p>
        </p:txBody>
      </p:sp>
      <p:sp>
        <p:nvSpPr>
          <p:cNvPr id="24" name="Text Box 27"/>
          <p:cNvSpPr txBox="1">
            <a:spLocks noChangeArrowheads="1"/>
          </p:cNvSpPr>
          <p:nvPr/>
        </p:nvSpPr>
        <p:spPr bwMode="auto">
          <a:xfrm>
            <a:off x="1325411" y="345183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smtClean="0">
                <a:solidFill>
                  <a:srgbClr val="FFCC29"/>
                </a:solidFill>
              </a:rPr>
              <a:t>Narrowed Topic</a:t>
            </a:r>
            <a:endParaRPr lang="en-US" altLang="en-US" b="1" dirty="0">
              <a:solidFill>
                <a:srgbClr val="FFCC29"/>
              </a:solidFill>
            </a:endParaRPr>
          </a:p>
        </p:txBody>
      </p:sp>
      <p:sp>
        <p:nvSpPr>
          <p:cNvPr id="25" name="Text Box 27"/>
          <p:cNvSpPr txBox="1">
            <a:spLocks noChangeArrowheads="1"/>
          </p:cNvSpPr>
          <p:nvPr/>
        </p:nvSpPr>
        <p:spPr bwMode="auto">
          <a:xfrm>
            <a:off x="2011211" y="410485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smtClean="0">
                <a:solidFill>
                  <a:srgbClr val="13ECF1"/>
                </a:solidFill>
              </a:rPr>
              <a:t>Historical Question</a:t>
            </a:r>
            <a:endParaRPr lang="en-US" altLang="en-US" b="1" dirty="0">
              <a:solidFill>
                <a:srgbClr val="13ECF1"/>
              </a:solidFill>
            </a:endParaRPr>
          </a:p>
        </p:txBody>
      </p:sp>
      <p:sp>
        <p:nvSpPr>
          <p:cNvPr id="26" name="Text Box 35"/>
          <p:cNvSpPr txBox="1">
            <a:spLocks noChangeArrowheads="1"/>
          </p:cNvSpPr>
          <p:nvPr/>
        </p:nvSpPr>
        <p:spPr bwMode="auto">
          <a:xfrm>
            <a:off x="4602010" y="4117032"/>
            <a:ext cx="29718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13ECF1"/>
                </a:solidFill>
              </a:rPr>
              <a:t>Did  early Chicago TV produce any turning points in history?</a:t>
            </a:r>
            <a:endParaRPr lang="en-US" altLang="en-US" sz="1200" dirty="0">
              <a:solidFill>
                <a:srgbClr val="13ECF1"/>
              </a:solidFill>
            </a:endParaRPr>
          </a:p>
        </p:txBody>
      </p:sp>
      <p:sp>
        <p:nvSpPr>
          <p:cNvPr id="27" name="Rounded Rectangle 2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25545837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04208"/>
            <a:ext cx="69342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INVEST TIME IN FINDING THE TOPIC</a:t>
            </a:r>
          </a:p>
        </p:txBody>
      </p:sp>
      <p:sp>
        <p:nvSpPr>
          <p:cNvPr id="6" name="AutoShape 23"/>
          <p:cNvSpPr>
            <a:spLocks noChangeArrowheads="1"/>
          </p:cNvSpPr>
          <p:nvPr/>
        </p:nvSpPr>
        <p:spPr bwMode="auto">
          <a:xfrm>
            <a:off x="1020611" y="990600"/>
            <a:ext cx="3962400" cy="47777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194C">
              <a:alpha val="43000"/>
            </a:srgbClr>
          </a:solidFill>
          <a:ln w="9525">
            <a:solidFill>
              <a:srgbClr val="000000"/>
            </a:solidFill>
            <a:miter lim="800000"/>
            <a:headEnd/>
            <a:tailEnd/>
          </a:ln>
        </p:spPr>
        <p:txBody>
          <a:bodyPr/>
          <a:lstStyle/>
          <a:p>
            <a:endParaRPr lang="en-US" dirty="0"/>
          </a:p>
        </p:txBody>
      </p:sp>
      <p:sp>
        <p:nvSpPr>
          <p:cNvPr id="7" name="Line 24"/>
          <p:cNvSpPr>
            <a:spLocks noChangeShapeType="1"/>
          </p:cNvSpPr>
          <p:nvPr/>
        </p:nvSpPr>
        <p:spPr bwMode="auto">
          <a:xfrm>
            <a:off x="1173011" y="1752600"/>
            <a:ext cx="3657600" cy="0"/>
          </a:xfrm>
          <a:prstGeom prst="line">
            <a:avLst/>
          </a:prstGeom>
          <a:noFill/>
          <a:ln w="9525">
            <a:solidFill>
              <a:schemeClr val="tx1"/>
            </a:solidFill>
            <a:prstDash val="lgDashDot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5"/>
          <p:cNvSpPr>
            <a:spLocks noChangeShapeType="1"/>
          </p:cNvSpPr>
          <p:nvPr/>
        </p:nvSpPr>
        <p:spPr bwMode="auto">
          <a:xfrm>
            <a:off x="1325411" y="22860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Text Box 27"/>
          <p:cNvSpPr txBox="1">
            <a:spLocks noChangeArrowheads="1"/>
          </p:cNvSpPr>
          <p:nvPr/>
        </p:nvSpPr>
        <p:spPr bwMode="auto">
          <a:xfrm>
            <a:off x="1401611" y="18288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NHD THEME</a:t>
            </a:r>
          </a:p>
        </p:txBody>
      </p:sp>
      <p:sp>
        <p:nvSpPr>
          <p:cNvPr id="11" name="Line 28"/>
          <p:cNvSpPr>
            <a:spLocks noChangeShapeType="1"/>
          </p:cNvSpPr>
          <p:nvPr/>
        </p:nvSpPr>
        <p:spPr bwMode="auto">
          <a:xfrm>
            <a:off x="1477811" y="28956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29"/>
          <p:cNvSpPr>
            <a:spLocks noChangeShapeType="1"/>
          </p:cNvSpPr>
          <p:nvPr/>
        </p:nvSpPr>
        <p:spPr bwMode="auto">
          <a:xfrm>
            <a:off x="1630212" y="3581400"/>
            <a:ext cx="28193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Text Box 30"/>
          <p:cNvSpPr txBox="1">
            <a:spLocks noChangeArrowheads="1"/>
          </p:cNvSpPr>
          <p:nvPr/>
        </p:nvSpPr>
        <p:spPr bwMode="auto">
          <a:xfrm>
            <a:off x="1173011" y="1091625"/>
            <a:ext cx="3733800" cy="584775"/>
          </a:xfrm>
          <a:prstGeom prst="rect">
            <a:avLst/>
          </a:prstGeom>
          <a:noFill/>
          <a:ln>
            <a:noFill/>
          </a:ln>
          <a:effectLst/>
          <a:extLst/>
        </p:spPr>
        <p:txBody>
          <a:bodyPr wrap="square">
            <a:spAutoFit/>
          </a:bodyPr>
          <a:lstStyle/>
          <a:p>
            <a:pPr algn="ctr">
              <a:spcBef>
                <a:spcPct val="50000"/>
              </a:spcBef>
              <a:buClr>
                <a:srgbClr val="000000"/>
              </a:buClr>
              <a:buSzPct val="100000"/>
              <a:buFont typeface="Times New Roman" pitchFamily="18" charset="0"/>
              <a:buNone/>
              <a:defRPr/>
            </a:pPr>
            <a:r>
              <a:rPr lang="en-US" sz="1600" i="1" dirty="0">
                <a:solidFill>
                  <a:schemeClr val="bg1"/>
                </a:solidFill>
                <a:cs typeface="+mn-cs"/>
              </a:rPr>
              <a:t>What changed?  How and why?  What was the impact?  What was its significance?</a:t>
            </a:r>
          </a:p>
        </p:txBody>
      </p:sp>
      <p:sp>
        <p:nvSpPr>
          <p:cNvPr id="16" name="Line 31"/>
          <p:cNvSpPr>
            <a:spLocks noChangeShapeType="1"/>
          </p:cNvSpPr>
          <p:nvPr/>
        </p:nvSpPr>
        <p:spPr bwMode="auto">
          <a:xfrm flipV="1">
            <a:off x="1706410" y="4312442"/>
            <a:ext cx="260104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32"/>
          <p:cNvSpPr>
            <a:spLocks noChangeShapeType="1"/>
          </p:cNvSpPr>
          <p:nvPr/>
        </p:nvSpPr>
        <p:spPr bwMode="auto">
          <a:xfrm>
            <a:off x="868211" y="2362200"/>
            <a:ext cx="76200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8" name="Text Box 33"/>
          <p:cNvSpPr txBox="1">
            <a:spLocks noChangeArrowheads="1"/>
          </p:cNvSpPr>
          <p:nvPr/>
        </p:nvSpPr>
        <p:spPr bwMode="auto">
          <a:xfrm rot="4584032">
            <a:off x="-46189" y="4073917"/>
            <a:ext cx="152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0000"/>
              </a:buClr>
              <a:buSzPct val="100000"/>
              <a:buFont typeface="Times New Roman" pitchFamily="18" charset="0"/>
              <a:buNone/>
            </a:pPr>
            <a:r>
              <a:rPr lang="en-US" altLang="en-US" sz="2500" dirty="0">
                <a:solidFill>
                  <a:schemeClr val="bg1"/>
                </a:solidFill>
              </a:rPr>
              <a:t>Research</a:t>
            </a:r>
            <a:r>
              <a:rPr lang="en-US" altLang="en-US" sz="2500" dirty="0" smtClean="0">
                <a:solidFill>
                  <a:schemeClr val="bg1"/>
                </a:solidFill>
              </a:rPr>
              <a:t>!</a:t>
            </a:r>
            <a:endParaRPr lang="en-US" altLang="en-US" sz="2500" dirty="0">
              <a:solidFill>
                <a:schemeClr val="bg1"/>
              </a:solidFill>
            </a:endParaRPr>
          </a:p>
        </p:txBody>
      </p:sp>
      <p:sp>
        <p:nvSpPr>
          <p:cNvPr id="19" name="Text Box 35"/>
          <p:cNvSpPr txBox="1">
            <a:spLocks noChangeArrowheads="1"/>
          </p:cNvSpPr>
          <p:nvPr/>
        </p:nvSpPr>
        <p:spPr bwMode="auto">
          <a:xfrm>
            <a:off x="5135411" y="1232595"/>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bg1"/>
                </a:solidFill>
              </a:rPr>
              <a:t>Always the “big questions” of history</a:t>
            </a:r>
            <a:r>
              <a:rPr lang="en-US" altLang="en-US" sz="1500" dirty="0" smtClean="0">
                <a:solidFill>
                  <a:srgbClr val="13ECF1"/>
                </a:solidFill>
              </a:rPr>
              <a:t>.</a:t>
            </a:r>
            <a:endParaRPr lang="en-US" altLang="en-US" sz="1200" dirty="0"/>
          </a:p>
        </p:txBody>
      </p:sp>
      <p:sp>
        <p:nvSpPr>
          <p:cNvPr id="20" name="Text Box 35"/>
          <p:cNvSpPr txBox="1">
            <a:spLocks noChangeArrowheads="1"/>
          </p:cNvSpPr>
          <p:nvPr/>
        </p:nvSpPr>
        <p:spPr bwMode="auto">
          <a:xfrm>
            <a:off x="4983010" y="1808202"/>
            <a:ext cx="34751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92D050"/>
                </a:solidFill>
              </a:rPr>
              <a:t>The </a:t>
            </a:r>
            <a:r>
              <a:rPr lang="en-US" altLang="en-US" sz="1500" dirty="0">
                <a:solidFill>
                  <a:srgbClr val="92D050"/>
                </a:solidFill>
              </a:rPr>
              <a:t>specific aspect of history to analyze</a:t>
            </a:r>
            <a:r>
              <a:rPr lang="en-US" altLang="en-US" sz="1500" dirty="0" smtClean="0">
                <a:solidFill>
                  <a:srgbClr val="92D050"/>
                </a:solidFill>
              </a:rPr>
              <a:t>. For example, “Turning Points in History.”</a:t>
            </a:r>
            <a:endParaRPr lang="en-US" altLang="en-US" sz="1200" dirty="0"/>
          </a:p>
        </p:txBody>
      </p:sp>
      <p:sp>
        <p:nvSpPr>
          <p:cNvPr id="21" name="Text Box 27"/>
          <p:cNvSpPr txBox="1">
            <a:spLocks noChangeArrowheads="1"/>
          </p:cNvSpPr>
          <p:nvPr/>
        </p:nvSpPr>
        <p:spPr bwMode="auto">
          <a:xfrm>
            <a:off x="1325411" y="24384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smtClean="0">
                <a:solidFill>
                  <a:srgbClr val="F6A0D7"/>
                </a:solidFill>
              </a:rPr>
              <a:t>BROAD TOPIC</a:t>
            </a:r>
            <a:endParaRPr lang="en-US" altLang="en-US" b="1" dirty="0">
              <a:solidFill>
                <a:srgbClr val="F6A0D7"/>
              </a:solidFill>
            </a:endParaRPr>
          </a:p>
        </p:txBody>
      </p:sp>
      <p:sp>
        <p:nvSpPr>
          <p:cNvPr id="22" name="Text Box 35"/>
          <p:cNvSpPr txBox="1">
            <a:spLocks noChangeArrowheads="1"/>
          </p:cNvSpPr>
          <p:nvPr/>
        </p:nvSpPr>
        <p:spPr bwMode="auto">
          <a:xfrm>
            <a:off x="4906811" y="2438400"/>
            <a:ext cx="19812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SzPct val="100000"/>
              <a:buFont typeface="Times New Roman" pitchFamily="18" charset="0"/>
              <a:buNone/>
            </a:pPr>
            <a:r>
              <a:rPr lang="en-US" altLang="en-US" sz="1500" dirty="0" smtClean="0">
                <a:solidFill>
                  <a:srgbClr val="F6A0D7"/>
                </a:solidFill>
              </a:rPr>
              <a:t>I love TV !</a:t>
            </a:r>
            <a:endParaRPr lang="en-US" altLang="en-US" sz="1200" dirty="0">
              <a:solidFill>
                <a:srgbClr val="F6A0D7"/>
              </a:solidFill>
            </a:endParaRPr>
          </a:p>
        </p:txBody>
      </p:sp>
      <p:sp>
        <p:nvSpPr>
          <p:cNvPr id="23" name="Text Box 35"/>
          <p:cNvSpPr txBox="1">
            <a:spLocks noChangeArrowheads="1"/>
          </p:cNvSpPr>
          <p:nvPr/>
        </p:nvSpPr>
        <p:spPr bwMode="auto">
          <a:xfrm>
            <a:off x="4800600" y="2982962"/>
            <a:ext cx="365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FFC000"/>
                </a:solidFill>
              </a:rPr>
              <a:t>Hey, I didn’t know that Chicago was once famous for its television programs. Wow!</a:t>
            </a:r>
            <a:endParaRPr lang="en-US" altLang="en-US" sz="1200" dirty="0">
              <a:solidFill>
                <a:srgbClr val="FFC000"/>
              </a:solidFill>
            </a:endParaRPr>
          </a:p>
        </p:txBody>
      </p:sp>
      <p:sp>
        <p:nvSpPr>
          <p:cNvPr id="24" name="Text Box 27"/>
          <p:cNvSpPr txBox="1">
            <a:spLocks noChangeArrowheads="1"/>
          </p:cNvSpPr>
          <p:nvPr/>
        </p:nvSpPr>
        <p:spPr bwMode="auto">
          <a:xfrm>
            <a:off x="1325411" y="30480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smtClean="0">
                <a:solidFill>
                  <a:srgbClr val="FFCC29"/>
                </a:solidFill>
              </a:rPr>
              <a:t>Narrowed Topic</a:t>
            </a:r>
            <a:endParaRPr lang="en-US" altLang="en-US" b="1" dirty="0">
              <a:solidFill>
                <a:srgbClr val="FFCC29"/>
              </a:solidFill>
            </a:endParaRPr>
          </a:p>
        </p:txBody>
      </p:sp>
      <p:sp>
        <p:nvSpPr>
          <p:cNvPr id="25" name="Text Box 27"/>
          <p:cNvSpPr txBox="1">
            <a:spLocks noChangeArrowheads="1"/>
          </p:cNvSpPr>
          <p:nvPr/>
        </p:nvSpPr>
        <p:spPr bwMode="auto">
          <a:xfrm>
            <a:off x="2011211" y="370102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smtClean="0">
                <a:solidFill>
                  <a:srgbClr val="13ECF1"/>
                </a:solidFill>
              </a:rPr>
              <a:t>Historical Question</a:t>
            </a:r>
            <a:endParaRPr lang="en-US" altLang="en-US" b="1" dirty="0">
              <a:solidFill>
                <a:srgbClr val="13ECF1"/>
              </a:solidFill>
            </a:endParaRPr>
          </a:p>
        </p:txBody>
      </p:sp>
      <p:sp>
        <p:nvSpPr>
          <p:cNvPr id="26" name="Text Box 35"/>
          <p:cNvSpPr txBox="1">
            <a:spLocks noChangeArrowheads="1"/>
          </p:cNvSpPr>
          <p:nvPr/>
        </p:nvSpPr>
        <p:spPr bwMode="auto">
          <a:xfrm>
            <a:off x="4602010" y="3713202"/>
            <a:ext cx="29718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smtClean="0">
                <a:solidFill>
                  <a:srgbClr val="13ECF1"/>
                </a:solidFill>
              </a:rPr>
              <a:t>Did early Chicago TV produce any turning points in history?</a:t>
            </a:r>
            <a:endParaRPr lang="en-US" altLang="en-US" sz="1200" dirty="0">
              <a:solidFill>
                <a:srgbClr val="13ECF1"/>
              </a:solidFill>
            </a:endParaRPr>
          </a:p>
        </p:txBody>
      </p:sp>
      <p:sp>
        <p:nvSpPr>
          <p:cNvPr id="27" name="Text Box 27"/>
          <p:cNvSpPr txBox="1">
            <a:spLocks noChangeArrowheads="1"/>
          </p:cNvSpPr>
          <p:nvPr/>
        </p:nvSpPr>
        <p:spPr bwMode="auto">
          <a:xfrm>
            <a:off x="2130632" y="4525158"/>
            <a:ext cx="167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smtClean="0">
                <a:solidFill>
                  <a:schemeClr val="accent5">
                    <a:lumMod val="40000"/>
                    <a:lumOff val="60000"/>
                  </a:schemeClr>
                </a:solidFill>
              </a:rPr>
              <a:t>“Working” or “Draft” Thesis</a:t>
            </a:r>
            <a:endParaRPr lang="en-US" altLang="en-US" b="1" dirty="0">
              <a:solidFill>
                <a:schemeClr val="accent5">
                  <a:lumMod val="40000"/>
                  <a:lumOff val="60000"/>
                </a:schemeClr>
              </a:solidFill>
            </a:endParaRPr>
          </a:p>
        </p:txBody>
      </p:sp>
      <p:sp>
        <p:nvSpPr>
          <p:cNvPr id="28" name="Text Box 35"/>
          <p:cNvSpPr txBox="1">
            <a:spLocks noChangeArrowheads="1"/>
          </p:cNvSpPr>
          <p:nvPr/>
        </p:nvSpPr>
        <p:spPr bwMode="auto">
          <a:xfrm>
            <a:off x="4393537" y="4424570"/>
            <a:ext cx="30077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1500" dirty="0">
                <a:solidFill>
                  <a:schemeClr val="accent5">
                    <a:lumMod val="40000"/>
                    <a:lumOff val="60000"/>
                  </a:schemeClr>
                </a:solidFill>
              </a:rPr>
              <a:t> </a:t>
            </a:r>
            <a:r>
              <a:rPr lang="en-US" altLang="en-US" sz="1500" dirty="0" smtClean="0">
                <a:solidFill>
                  <a:schemeClr val="accent5">
                    <a:lumMod val="40000"/>
                    <a:lumOff val="60000"/>
                  </a:schemeClr>
                </a:solidFill>
              </a:rPr>
              <a:t>The Chicago School of Television created a unique style that changed how people viewed television shows.</a:t>
            </a:r>
            <a:endParaRPr lang="en-US" altLang="en-US" sz="1200" dirty="0">
              <a:solidFill>
                <a:schemeClr val="accent5">
                  <a:lumMod val="40000"/>
                  <a:lumOff val="60000"/>
                </a:schemeClr>
              </a:solidFill>
            </a:endParaRPr>
          </a:p>
        </p:txBody>
      </p:sp>
      <p:sp>
        <p:nvSpPr>
          <p:cNvPr id="29" name="Text Box 42"/>
          <p:cNvSpPr txBox="1">
            <a:spLocks noChangeArrowheads="1"/>
          </p:cNvSpPr>
          <p:nvPr/>
        </p:nvSpPr>
        <p:spPr bwMode="auto">
          <a:xfrm>
            <a:off x="829062" y="6042898"/>
            <a:ext cx="4728733" cy="605294"/>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400"/>
              </a:spcBef>
              <a:buClr>
                <a:srgbClr val="000000"/>
              </a:buClr>
              <a:buSzPct val="100000"/>
              <a:buFont typeface="Times New Roman" pitchFamily="18" charset="0"/>
              <a:buNone/>
            </a:pPr>
            <a:r>
              <a:rPr lang="en-US" altLang="en-US" sz="1600" b="1" dirty="0">
                <a:solidFill>
                  <a:srgbClr val="002060"/>
                </a:solidFill>
              </a:rPr>
              <a:t>MAIN RESEARCH</a:t>
            </a:r>
            <a:r>
              <a:rPr lang="en-US" altLang="en-US" sz="1600" b="1" dirty="0" smtClean="0">
                <a:solidFill>
                  <a:srgbClr val="002060"/>
                </a:solidFill>
              </a:rPr>
              <a:t>! </a:t>
            </a:r>
          </a:p>
          <a:p>
            <a:pPr algn="ctr">
              <a:spcBef>
                <a:spcPts val="400"/>
              </a:spcBef>
              <a:buClr>
                <a:srgbClr val="000000"/>
              </a:buClr>
              <a:buSzPct val="100000"/>
              <a:buFont typeface="Times New Roman" pitchFamily="18" charset="0"/>
              <a:buNone/>
            </a:pPr>
            <a:r>
              <a:rPr lang="en-US" altLang="en-US" sz="1400" b="1" dirty="0" smtClean="0">
                <a:solidFill>
                  <a:srgbClr val="002060"/>
                </a:solidFill>
              </a:rPr>
              <a:t>Now, get into the specific  “how” and “why” and “impact.”</a:t>
            </a:r>
            <a:endParaRPr lang="en-US" altLang="en-US" sz="1400" b="1" dirty="0">
              <a:solidFill>
                <a:srgbClr val="002060"/>
              </a:solidFill>
            </a:endParaRPr>
          </a:p>
        </p:txBody>
      </p:sp>
      <p:sp>
        <p:nvSpPr>
          <p:cNvPr id="30" name="Line 41"/>
          <p:cNvSpPr>
            <a:spLocks noChangeShapeType="1"/>
          </p:cNvSpPr>
          <p:nvPr/>
        </p:nvSpPr>
        <p:spPr bwMode="auto">
          <a:xfrm>
            <a:off x="2995384" y="5212630"/>
            <a:ext cx="32980" cy="746120"/>
          </a:xfrm>
          <a:prstGeom prst="line">
            <a:avLst/>
          </a:prstGeom>
          <a:noFill/>
          <a:ln w="63500">
            <a:solidFill>
              <a:schemeClr val="bg1"/>
            </a:solidFill>
            <a:round/>
            <a:headEnd/>
            <a:tailEnd type="triangle" w="med" len="med"/>
          </a:ln>
          <a:effectLst>
            <a:outerShdw blurRad="63500" sx="102000" sy="102000" algn="ctr" rotWithShape="0">
              <a:prstClr val="black"/>
            </a:outerShdw>
          </a:effectLst>
          <a:extLst>
            <a:ext uri="{909E8E84-426E-40dd-AFC4-6F175D3DCCD1}">
              <a14:hiddenFill xmlns:a14="http://schemas.microsoft.com/office/drawing/2010/main">
                <a:noFill/>
              </a14:hiddenFill>
            </a:ext>
          </a:extLst>
        </p:spPr>
        <p:txBody>
          <a:bodyPr/>
          <a:lstStyle/>
          <a:p>
            <a:endParaRPr lang="en-US" dirty="0"/>
          </a:p>
        </p:txBody>
      </p:sp>
      <p:sp>
        <p:nvSpPr>
          <p:cNvPr id="31" name="Rounded Rectangle 30"/>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31436437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7200"/>
            <a:ext cx="8686800" cy="523220"/>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Doing History Fair research means you will:</a:t>
            </a:r>
          </a:p>
        </p:txBody>
      </p:sp>
      <p:sp>
        <p:nvSpPr>
          <p:cNvPr id="2" name="Rounded Rectangle 1"/>
          <p:cNvSpPr/>
          <p:nvPr/>
        </p:nvSpPr>
        <p:spPr>
          <a:xfrm>
            <a:off x="533400" y="1447800"/>
            <a:ext cx="4495800" cy="6858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85800" y="1606034"/>
            <a:ext cx="4191000" cy="369332"/>
          </a:xfrm>
          <a:prstGeom prst="rect">
            <a:avLst/>
          </a:prstGeom>
          <a:noFill/>
        </p:spPr>
        <p:txBody>
          <a:bodyPr wrap="square" rtlCol="0">
            <a:spAutoFit/>
          </a:bodyPr>
          <a:lstStyle/>
          <a:p>
            <a:pPr algn="ctr"/>
            <a:r>
              <a:rPr lang="en-US" dirty="0" smtClean="0">
                <a:solidFill>
                  <a:schemeClr val="bg1"/>
                </a:solidFill>
              </a:rPr>
              <a:t>FIND SECONDARY SOURCES</a:t>
            </a:r>
            <a:endParaRPr lang="en-US" dirty="0">
              <a:solidFill>
                <a:schemeClr val="bg1"/>
              </a:solidFill>
            </a:endParaRPr>
          </a:p>
        </p:txBody>
      </p:sp>
      <p:sp>
        <p:nvSpPr>
          <p:cNvPr id="31" name="Rounded Rectangle 30"/>
          <p:cNvSpPr/>
          <p:nvPr/>
        </p:nvSpPr>
        <p:spPr>
          <a:xfrm>
            <a:off x="990600" y="2362200"/>
            <a:ext cx="4495800" cy="6858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143000" y="2520434"/>
            <a:ext cx="4191000" cy="369332"/>
          </a:xfrm>
          <a:prstGeom prst="rect">
            <a:avLst/>
          </a:prstGeom>
          <a:noFill/>
        </p:spPr>
        <p:txBody>
          <a:bodyPr wrap="square" rtlCol="0">
            <a:spAutoFit/>
          </a:bodyPr>
          <a:lstStyle/>
          <a:p>
            <a:pPr algn="ctr"/>
            <a:r>
              <a:rPr lang="en-US" dirty="0" smtClean="0">
                <a:solidFill>
                  <a:schemeClr val="bg1"/>
                </a:solidFill>
              </a:rPr>
              <a:t>FIND PRIMARY  SOURCES</a:t>
            </a:r>
            <a:endParaRPr lang="en-US" dirty="0">
              <a:solidFill>
                <a:schemeClr val="bg1"/>
              </a:solidFill>
            </a:endParaRPr>
          </a:p>
        </p:txBody>
      </p:sp>
      <p:sp>
        <p:nvSpPr>
          <p:cNvPr id="33" name="Rounded Rectangle 32"/>
          <p:cNvSpPr/>
          <p:nvPr/>
        </p:nvSpPr>
        <p:spPr>
          <a:xfrm>
            <a:off x="1447800" y="3276600"/>
            <a:ext cx="4495800" cy="8382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600200" y="3352800"/>
            <a:ext cx="4191000" cy="646331"/>
          </a:xfrm>
          <a:prstGeom prst="rect">
            <a:avLst/>
          </a:prstGeom>
          <a:noFill/>
        </p:spPr>
        <p:txBody>
          <a:bodyPr wrap="square" rtlCol="0">
            <a:spAutoFit/>
          </a:bodyPr>
          <a:lstStyle/>
          <a:p>
            <a:pPr algn="ctr"/>
            <a:r>
              <a:rPr lang="en-US" dirty="0" smtClean="0">
                <a:solidFill>
                  <a:schemeClr val="bg1"/>
                </a:solidFill>
              </a:rPr>
              <a:t>READ MANY DIFFERENT KINDS OF PRIMARY &amp; SECONDARY SOURCES</a:t>
            </a:r>
          </a:p>
        </p:txBody>
      </p:sp>
      <p:sp>
        <p:nvSpPr>
          <p:cNvPr id="35" name="Rounded Rectangle 34"/>
          <p:cNvSpPr/>
          <p:nvPr/>
        </p:nvSpPr>
        <p:spPr>
          <a:xfrm>
            <a:off x="1981200" y="4343400"/>
            <a:ext cx="4495800" cy="8382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2133600" y="4419600"/>
            <a:ext cx="4191000" cy="646331"/>
          </a:xfrm>
          <a:prstGeom prst="rect">
            <a:avLst/>
          </a:prstGeom>
          <a:noFill/>
        </p:spPr>
        <p:txBody>
          <a:bodyPr wrap="square" rtlCol="0">
            <a:spAutoFit/>
          </a:bodyPr>
          <a:lstStyle/>
          <a:p>
            <a:pPr algn="ctr"/>
            <a:r>
              <a:rPr lang="en-US" dirty="0" smtClean="0">
                <a:solidFill>
                  <a:schemeClr val="bg1"/>
                </a:solidFill>
              </a:rPr>
              <a:t>CONSIDER SOURCES THAT PRESENT VARIOUS VIEWPOINTS &amp; PERSPECTIVES</a:t>
            </a:r>
            <a:endParaRPr lang="en-US" dirty="0">
              <a:solidFill>
                <a:schemeClr val="bg1"/>
              </a:solidFill>
            </a:endParaRPr>
          </a:p>
        </p:txBody>
      </p:sp>
      <p:sp>
        <p:nvSpPr>
          <p:cNvPr id="37" name="Rounded Rectangle 36"/>
          <p:cNvSpPr/>
          <p:nvPr/>
        </p:nvSpPr>
        <p:spPr>
          <a:xfrm>
            <a:off x="2514600" y="5410200"/>
            <a:ext cx="4495800" cy="838200"/>
          </a:xfrm>
          <a:prstGeom prst="roundRect">
            <a:avLst/>
          </a:prstGeom>
          <a:solidFill>
            <a:srgbClr val="00194C">
              <a:alpha val="3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3276600" y="5486400"/>
            <a:ext cx="2895600" cy="646331"/>
          </a:xfrm>
          <a:prstGeom prst="rect">
            <a:avLst/>
          </a:prstGeom>
          <a:noFill/>
        </p:spPr>
        <p:txBody>
          <a:bodyPr wrap="square" rtlCol="0">
            <a:spAutoFit/>
          </a:bodyPr>
          <a:lstStyle/>
          <a:p>
            <a:pPr algn="ctr"/>
            <a:r>
              <a:rPr lang="en-US" dirty="0" smtClean="0">
                <a:solidFill>
                  <a:schemeClr val="bg1"/>
                </a:solidFill>
              </a:rPr>
              <a:t>TAKE NOTES ABOUT &amp;  ANALYZE THE SOURCES</a:t>
            </a:r>
            <a:endParaRPr lang="en-US" dirty="0">
              <a:solidFill>
                <a:schemeClr val="bg1"/>
              </a:solidFill>
            </a:endParaRPr>
          </a:p>
        </p:txBody>
      </p:sp>
      <p:sp>
        <p:nvSpPr>
          <p:cNvPr id="15" name="Rounded Rectangle 14"/>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2827644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
            <a:ext cx="86868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What are Secondary </a:t>
            </a: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S</a:t>
            </a: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ources?</a:t>
            </a:r>
          </a:p>
        </p:txBody>
      </p:sp>
      <p:sp>
        <p:nvSpPr>
          <p:cNvPr id="16" name="Rounded Rectangle 15"/>
          <p:cNvSpPr/>
          <p:nvPr/>
        </p:nvSpPr>
        <p:spPr>
          <a:xfrm>
            <a:off x="1221275" y="1532926"/>
            <a:ext cx="6551125" cy="2353274"/>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513467" y="1841718"/>
            <a:ext cx="5954133" cy="1815882"/>
          </a:xfrm>
          <a:prstGeom prst="rect">
            <a:avLst/>
          </a:prstGeom>
          <a:noFill/>
        </p:spPr>
        <p:txBody>
          <a:bodyPr wrap="square" rtlCol="0">
            <a:spAutoFit/>
          </a:bodyPr>
          <a:lstStyle/>
          <a:p>
            <a:pPr algn="ctr">
              <a:lnSpc>
                <a:spcPct val="80000"/>
              </a:lnSpc>
            </a:pPr>
            <a:r>
              <a:rPr lang="en-US" sz="3500" dirty="0" smtClean="0">
                <a:solidFill>
                  <a:srgbClr val="21C5FF"/>
                </a:solidFill>
                <a:effectLst>
                  <a:outerShdw blurRad="38100" dist="38100" dir="2700000" algn="tl">
                    <a:srgbClr val="000000">
                      <a:alpha val="43137"/>
                    </a:srgbClr>
                  </a:outerShdw>
                </a:effectLst>
              </a:rPr>
              <a:t>Materials that give information, make an argument, or offer interpretation based on primary sources.</a:t>
            </a:r>
          </a:p>
        </p:txBody>
      </p:sp>
      <p:sp>
        <p:nvSpPr>
          <p:cNvPr id="18" name="TextBox 17"/>
          <p:cNvSpPr txBox="1"/>
          <p:nvPr/>
        </p:nvSpPr>
        <p:spPr>
          <a:xfrm>
            <a:off x="1143000" y="4648200"/>
            <a:ext cx="5410200" cy="1331134"/>
          </a:xfrm>
          <a:prstGeom prst="rect">
            <a:avLst/>
          </a:prstGeom>
          <a:noFill/>
        </p:spPr>
        <p:txBody>
          <a:bodyPr wrap="square" rtlCol="0">
            <a:spAutoFit/>
          </a:bodyPr>
          <a:lstStyle/>
          <a:p>
            <a:pPr>
              <a:lnSpc>
                <a:spcPct val="80000"/>
              </a:lnSpc>
            </a:pPr>
            <a:r>
              <a:rPr lang="en-US" sz="2500" dirty="0" smtClean="0">
                <a:ln w="6350" cmpd="sng">
                  <a:solidFill>
                    <a:srgbClr val="FFFFFF"/>
                  </a:solidFill>
                  <a:prstDash val="solid"/>
                </a:ln>
                <a:solidFill>
                  <a:srgbClr val="FFFFFF"/>
                </a:solidFill>
                <a:effectLst>
                  <a:outerShdw blurRad="63500" dir="3600000" algn="tl" rotWithShape="0">
                    <a:srgbClr val="000000">
                      <a:alpha val="70000"/>
                    </a:srgbClr>
                  </a:outerShdw>
                </a:effectLst>
              </a:rPr>
              <a:t>NOTE: </a:t>
            </a:r>
          </a:p>
          <a:p>
            <a:pPr>
              <a:lnSpc>
                <a:spcPct val="80000"/>
              </a:lnSpc>
            </a:pPr>
            <a:r>
              <a:rPr lang="en-US" sz="2500" dirty="0" smtClean="0">
                <a:ln w="6350" cmpd="sng">
                  <a:solidFill>
                    <a:srgbClr val="FFFFFF"/>
                  </a:solidFill>
                  <a:prstDash val="solid"/>
                </a:ln>
                <a:solidFill>
                  <a:srgbClr val="FFFFFF"/>
                </a:solidFill>
                <a:effectLst>
                  <a:outerShdw blurRad="63500" dir="3600000" algn="tl" rotWithShape="0">
                    <a:srgbClr val="000000">
                      <a:alpha val="70000"/>
                    </a:srgbClr>
                  </a:outerShdw>
                </a:effectLst>
              </a:rPr>
              <a:t>Use general </a:t>
            </a:r>
            <a:r>
              <a:rPr lang="en-US" sz="2500" i="1" dirty="0" smtClean="0">
                <a:ln w="6350" cmpd="sng">
                  <a:solidFill>
                    <a:srgbClr val="FFFFFF"/>
                  </a:solidFill>
                  <a:prstDash val="solid"/>
                </a:ln>
                <a:solidFill>
                  <a:srgbClr val="FFFFFF"/>
                </a:solidFill>
                <a:effectLst>
                  <a:outerShdw blurRad="63500" dir="3600000" algn="tl" rotWithShape="0">
                    <a:srgbClr val="000000">
                      <a:alpha val="70000"/>
                    </a:srgbClr>
                  </a:outerShdw>
                </a:effectLst>
              </a:rPr>
              <a:t>secondary sources first </a:t>
            </a:r>
            <a:r>
              <a:rPr lang="en-US" sz="2500" dirty="0" smtClean="0">
                <a:ln w="6350" cmpd="sng">
                  <a:solidFill>
                    <a:srgbClr val="FFFFFF"/>
                  </a:solidFill>
                  <a:prstDash val="solid"/>
                </a:ln>
                <a:solidFill>
                  <a:srgbClr val="FFFFFF"/>
                </a:solidFill>
                <a:effectLst>
                  <a:outerShdw blurRad="63500" dir="3600000" algn="tl" rotWithShape="0">
                    <a:srgbClr val="000000">
                      <a:alpha val="70000"/>
                    </a:srgbClr>
                  </a:outerShdw>
                </a:effectLst>
              </a:rPr>
              <a:t>to gather basic information on your topic – including the background and context.</a:t>
            </a:r>
          </a:p>
        </p:txBody>
      </p:sp>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29586352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533400"/>
            <a:ext cx="4572000" cy="5867400"/>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18634" y="762000"/>
            <a:ext cx="4234366" cy="5478423"/>
          </a:xfrm>
          <a:prstGeom prst="rect">
            <a:avLst/>
          </a:prstGeom>
          <a:noFill/>
        </p:spPr>
        <p:txBody>
          <a:bodyPr wrap="square" rtlCol="0">
            <a:spAutoFit/>
          </a:bodyPr>
          <a:lstStyle/>
          <a:p>
            <a:pPr marL="342900" indent="-342900">
              <a:lnSpc>
                <a:spcPct val="80000"/>
              </a:lnSpc>
              <a:spcAft>
                <a:spcPts val="1200"/>
              </a:spcAft>
              <a:buFont typeface="Wingdings" panose="05000000000000000000" pitchFamily="2" charset="2"/>
              <a:buChar char="§"/>
            </a:pPr>
            <a:r>
              <a:rPr lang="en-US" sz="2500" dirty="0">
                <a:solidFill>
                  <a:schemeClr val="bg1"/>
                </a:solidFill>
                <a:effectLst>
                  <a:outerShdw blurRad="38100" dist="38100" dir="2700000" algn="tl">
                    <a:srgbClr val="000000">
                      <a:alpha val="43137"/>
                    </a:srgbClr>
                  </a:outerShdw>
                </a:effectLst>
              </a:rPr>
              <a:t>Encyclopedia &amp; general reference </a:t>
            </a:r>
            <a:r>
              <a:rPr lang="en-US" sz="2500" dirty="0" smtClean="0">
                <a:solidFill>
                  <a:schemeClr val="bg1"/>
                </a:solidFill>
                <a:effectLst>
                  <a:outerShdw blurRad="38100" dist="38100" dir="2700000" algn="tl">
                    <a:srgbClr val="000000">
                      <a:alpha val="43137"/>
                    </a:srgbClr>
                  </a:outerShdw>
                </a:effectLst>
              </a:rPr>
              <a:t>books for starters</a:t>
            </a:r>
            <a:endParaRPr lang="en-US" sz="2500" dirty="0">
              <a:solidFill>
                <a:schemeClr val="bg1"/>
              </a:solidFill>
              <a:effectLst>
                <a:outerShdw blurRad="38100" dist="38100" dir="2700000" algn="tl">
                  <a:srgbClr val="000000">
                    <a:alpha val="43137"/>
                  </a:srgbClr>
                </a:outerShdw>
              </a:effectLst>
            </a:endParaRPr>
          </a:p>
          <a:p>
            <a:pPr marL="342900" indent="-342900">
              <a:lnSpc>
                <a:spcPct val="80000"/>
              </a:lnSpc>
              <a:spcAft>
                <a:spcPts val="1200"/>
              </a:spcAft>
              <a:buFont typeface="Wingdings" panose="05000000000000000000" pitchFamily="2" charset="2"/>
              <a:buChar char="§"/>
            </a:pPr>
            <a:r>
              <a:rPr lang="en-US" sz="2500" dirty="0" smtClean="0">
                <a:solidFill>
                  <a:schemeClr val="bg1"/>
                </a:solidFill>
                <a:effectLst>
                  <a:outerShdw blurRad="38100" dist="38100" dir="2700000" algn="tl">
                    <a:srgbClr val="000000">
                      <a:alpha val="43137"/>
                    </a:srgbClr>
                  </a:outerShdw>
                </a:effectLst>
              </a:rPr>
              <a:t>BOOKS or ARTICLES</a:t>
            </a:r>
          </a:p>
          <a:p>
            <a:pPr marL="914400" lvl="1" indent="-457200">
              <a:lnSpc>
                <a:spcPct val="80000"/>
              </a:lnSpc>
              <a:spcAft>
                <a:spcPts val="1200"/>
              </a:spcAft>
              <a:buFont typeface="+mj-lt"/>
              <a:buAutoNum type="arabicPeriod"/>
            </a:pPr>
            <a:r>
              <a:rPr lang="en-US" sz="2500" dirty="0" smtClean="0">
                <a:solidFill>
                  <a:schemeClr val="bg1"/>
                </a:solidFill>
                <a:effectLst>
                  <a:outerShdw blurRad="38100" dist="38100" dir="2700000" algn="tl">
                    <a:srgbClr val="000000">
                      <a:alpha val="43137"/>
                    </a:srgbClr>
                  </a:outerShdw>
                </a:effectLst>
              </a:rPr>
              <a:t>By </a:t>
            </a:r>
            <a:r>
              <a:rPr lang="en-US" sz="2500" dirty="0">
                <a:solidFill>
                  <a:schemeClr val="bg1"/>
                </a:solidFill>
                <a:effectLst>
                  <a:outerShdw blurRad="38100" dist="38100" dir="2700000" algn="tl">
                    <a:srgbClr val="000000">
                      <a:alpha val="43137"/>
                    </a:srgbClr>
                  </a:outerShdw>
                </a:effectLst>
              </a:rPr>
              <a:t>writers summarizing historians </a:t>
            </a:r>
          </a:p>
          <a:p>
            <a:pPr marL="914400" lvl="1" indent="-457200">
              <a:lnSpc>
                <a:spcPct val="80000"/>
              </a:lnSpc>
              <a:spcAft>
                <a:spcPts val="1200"/>
              </a:spcAft>
              <a:buFont typeface="+mj-lt"/>
              <a:buAutoNum type="arabicPeriod"/>
            </a:pPr>
            <a:r>
              <a:rPr lang="en-US" sz="2500" dirty="0">
                <a:solidFill>
                  <a:schemeClr val="bg1"/>
                </a:solidFill>
                <a:effectLst>
                  <a:outerShdw blurRad="38100" dist="38100" dir="2700000" algn="tl">
                    <a:srgbClr val="000000">
                      <a:alpha val="43137"/>
                    </a:srgbClr>
                  </a:outerShdw>
                </a:effectLst>
              </a:rPr>
              <a:t>B</a:t>
            </a:r>
            <a:r>
              <a:rPr lang="en-US" sz="2500" dirty="0" smtClean="0">
                <a:solidFill>
                  <a:schemeClr val="bg1"/>
                </a:solidFill>
                <a:effectLst>
                  <a:outerShdw blurRad="38100" dist="38100" dir="2700000" algn="tl">
                    <a:srgbClr val="000000">
                      <a:alpha val="43137"/>
                    </a:srgbClr>
                  </a:outerShdw>
                </a:effectLst>
              </a:rPr>
              <a:t>y historians that summarize or synthesize other’s works</a:t>
            </a:r>
          </a:p>
          <a:p>
            <a:pPr marL="914400" lvl="1" indent="-457200">
              <a:lnSpc>
                <a:spcPct val="80000"/>
              </a:lnSpc>
              <a:spcAft>
                <a:spcPts val="1200"/>
              </a:spcAft>
              <a:buFont typeface="+mj-lt"/>
              <a:buAutoNum type="arabicPeriod"/>
            </a:pPr>
            <a:r>
              <a:rPr lang="en-US" sz="2500" dirty="0">
                <a:solidFill>
                  <a:schemeClr val="bg1"/>
                </a:solidFill>
                <a:effectLst>
                  <a:outerShdw blurRad="38100" dist="38100" dir="2700000" algn="tl">
                    <a:srgbClr val="000000">
                      <a:alpha val="43137"/>
                    </a:srgbClr>
                  </a:outerShdw>
                </a:effectLst>
              </a:rPr>
              <a:t>B</a:t>
            </a:r>
            <a:r>
              <a:rPr lang="en-US" sz="2500" dirty="0" smtClean="0">
                <a:solidFill>
                  <a:schemeClr val="bg1"/>
                </a:solidFill>
                <a:effectLst>
                  <a:outerShdw blurRad="38100" dist="38100" dir="2700000" algn="tl">
                    <a:srgbClr val="000000">
                      <a:alpha val="43137"/>
                    </a:srgbClr>
                  </a:outerShdw>
                </a:effectLst>
              </a:rPr>
              <a:t>y </a:t>
            </a:r>
            <a:r>
              <a:rPr lang="en-US" sz="2500" dirty="0">
                <a:solidFill>
                  <a:schemeClr val="bg1"/>
                </a:solidFill>
                <a:effectLst>
                  <a:outerShdw blurRad="38100" dist="38100" dir="2700000" algn="tl">
                    <a:srgbClr val="000000">
                      <a:alpha val="43137"/>
                    </a:srgbClr>
                  </a:outerShdw>
                </a:effectLst>
              </a:rPr>
              <a:t>historians on a narrow </a:t>
            </a:r>
            <a:r>
              <a:rPr lang="en-US" sz="2500" dirty="0" smtClean="0">
                <a:solidFill>
                  <a:schemeClr val="bg1"/>
                </a:solidFill>
                <a:effectLst>
                  <a:outerShdw blurRad="38100" dist="38100" dir="2700000" algn="tl">
                    <a:srgbClr val="000000">
                      <a:alpha val="43137"/>
                    </a:srgbClr>
                  </a:outerShdw>
                </a:effectLst>
              </a:rPr>
              <a:t>subject</a:t>
            </a:r>
          </a:p>
          <a:p>
            <a:pPr marL="342900" indent="-342900">
              <a:lnSpc>
                <a:spcPct val="80000"/>
              </a:lnSpc>
              <a:spcAft>
                <a:spcPts val="1200"/>
              </a:spcAft>
              <a:buFont typeface="Wingdings" panose="05000000000000000000" pitchFamily="2" charset="2"/>
              <a:buChar char="§"/>
            </a:pPr>
            <a:r>
              <a:rPr lang="en-US" sz="2500" dirty="0" smtClean="0">
                <a:solidFill>
                  <a:schemeClr val="bg1"/>
                </a:solidFill>
                <a:effectLst>
                  <a:outerShdw blurRad="38100" dist="38100" dir="2700000" algn="tl">
                    <a:srgbClr val="000000">
                      <a:alpha val="43137"/>
                    </a:srgbClr>
                  </a:outerShdw>
                </a:effectLst>
              </a:rPr>
              <a:t>Interviews with scholars, experts, museum docents, or others with second-hand knowledge</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8825" y="1957155"/>
            <a:ext cx="1654175" cy="259080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7170" name="Picture 2" descr="C:\Users\Rebecca\Desktop\Students Become Historians PPT\Encyclopedia_of_Chicago_cov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90" r="9120"/>
          <a:stretch/>
        </p:blipFill>
        <p:spPr bwMode="auto">
          <a:xfrm>
            <a:off x="5647236" y="304800"/>
            <a:ext cx="1844566" cy="2286000"/>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7870872" y="381000"/>
            <a:ext cx="900564"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875"/>
              </a:spcBef>
              <a:buClrTx/>
              <a:buFontTx/>
              <a:buNone/>
            </a:pPr>
            <a:r>
              <a:rPr lang="en-US" altLang="en-US" sz="1400" dirty="0">
                <a:solidFill>
                  <a:schemeClr val="bg1"/>
                </a:solidFill>
              </a:rPr>
              <a:t>ALWAYS </a:t>
            </a:r>
            <a:r>
              <a:rPr lang="en-US" altLang="en-US" sz="1400" dirty="0" smtClean="0">
                <a:solidFill>
                  <a:schemeClr val="bg1"/>
                </a:solidFill>
              </a:rPr>
              <a:t>START</a:t>
            </a:r>
            <a:endParaRPr lang="en-US" altLang="en-US" sz="1400" dirty="0">
              <a:solidFill>
                <a:schemeClr val="bg1"/>
              </a:solidFill>
            </a:endParaRPr>
          </a:p>
        </p:txBody>
      </p:sp>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3486" y="2286000"/>
            <a:ext cx="1700714" cy="228600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09475">
            <a:off x="5732491" y="4365980"/>
            <a:ext cx="1557338" cy="213360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17" name="Oval 7"/>
          <p:cNvSpPr>
            <a:spLocks noChangeArrowheads="1"/>
          </p:cNvSpPr>
          <p:nvPr/>
        </p:nvSpPr>
        <p:spPr bwMode="auto">
          <a:xfrm>
            <a:off x="7780836" y="228600"/>
            <a:ext cx="1066800" cy="914400"/>
          </a:xfrm>
          <a:prstGeom prst="ellipse">
            <a:avLst/>
          </a:prstGeom>
          <a:noFill/>
          <a:ln w="2844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8" charset="0"/>
              <a:buNone/>
            </a:pPr>
            <a:endParaRPr lang="en-US" altLang="en-US" dirty="0"/>
          </a:p>
        </p:txBody>
      </p:sp>
      <p:sp>
        <p:nvSpPr>
          <p:cNvPr id="19" name="Line 8"/>
          <p:cNvSpPr>
            <a:spLocks noChangeShapeType="1"/>
          </p:cNvSpPr>
          <p:nvPr/>
        </p:nvSpPr>
        <p:spPr bwMode="auto">
          <a:xfrm flipH="1">
            <a:off x="7588747" y="906401"/>
            <a:ext cx="496888" cy="312799"/>
          </a:xfrm>
          <a:prstGeom prst="line">
            <a:avLst/>
          </a:prstGeom>
          <a:noFill/>
          <a:ln w="57240">
            <a:solidFill>
              <a:schemeClr val="bg1"/>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1" name="Rounded Rectangle 20"/>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133772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6608"/>
            <a:ext cx="79248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 . </a:t>
            </a: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d</a:t>
            </a: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ocumentary filmmakers,</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5" name="Picture 3" descr="C:\Users\Rebecca\Desktop\Students Become Historians PPT\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73" t="8010" b="9409"/>
          <a:stretch/>
        </p:blipFill>
        <p:spPr bwMode="auto">
          <a:xfrm>
            <a:off x="1066800" y="1256340"/>
            <a:ext cx="7010400" cy="50682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28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762000"/>
            <a:ext cx="5867400" cy="597087"/>
          </a:xfrm>
          <a:prstGeom prst="rect">
            <a:avLst/>
          </a:prstGeom>
          <a:noFill/>
        </p:spPr>
        <p:txBody>
          <a:bodyPr wrap="square" rtlCol="0">
            <a:spAutoFit/>
          </a:bodyPr>
          <a:lstStyle/>
          <a:p>
            <a:pPr algn="ctr">
              <a:lnSpc>
                <a:spcPct val="80000"/>
              </a:lnSpc>
            </a:pPr>
            <a:r>
              <a:rPr lang="en-US" sz="4000" b="1" dirty="0" smtClean="0">
                <a:solidFill>
                  <a:srgbClr val="21C5FF"/>
                </a:solidFill>
                <a:effectLst>
                  <a:outerShdw blurRad="38100" dist="38100" dir="2700000" algn="tl">
                    <a:srgbClr val="000000">
                      <a:alpha val="43137"/>
                    </a:srgbClr>
                  </a:outerShdw>
                </a:effectLst>
              </a:rPr>
              <a:t>“Follow the Footnotes”</a:t>
            </a:r>
          </a:p>
        </p:txBody>
      </p:sp>
      <p:sp>
        <p:nvSpPr>
          <p:cNvPr id="15" name="Rectangle 2"/>
          <p:cNvSpPr txBox="1">
            <a:spLocks noChangeArrowheads="1"/>
          </p:cNvSpPr>
          <p:nvPr/>
        </p:nvSpPr>
        <p:spPr>
          <a:xfrm>
            <a:off x="1219200" y="1600200"/>
            <a:ext cx="7086600" cy="4495800"/>
          </a:xfrm>
          <a:prstGeom prst="rect">
            <a:avLst/>
          </a:prstGeom>
        </p:spPr>
        <p:txBody>
          <a:bodyPr vert="horz" lIns="91440" tIns="45720" rIns="91440" bIns="45720" rtlCol="0">
            <a:noAutofit/>
          </a:bodyPr>
          <a:lstStyle/>
          <a:p>
            <a:pPr indent="-341313">
              <a:lnSpc>
                <a:spcPct val="8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smtClean="0">
                <a:ln w="6350" cmpd="sng">
                  <a:solidFill>
                    <a:srgbClr val="FFFFFF"/>
                  </a:solidFill>
                  <a:prstDash val="solid"/>
                </a:ln>
                <a:solidFill>
                  <a:srgbClr val="FFFFFF"/>
                </a:solidFill>
                <a:effectLst>
                  <a:outerShdw blurRad="63500" dir="3600000" algn="tl" rotWithShape="0">
                    <a:srgbClr val="000000">
                      <a:alpha val="70000"/>
                    </a:srgbClr>
                  </a:outerShdw>
                </a:effectLst>
              </a:rPr>
              <a:t>In addition to background knowledge and reading others’ interpretations, secondary sources can lead to:</a:t>
            </a:r>
            <a:endParaRPr lang="en-US" altLang="en-US" sz="3300" dirty="0" smtClean="0">
              <a:solidFill>
                <a:schemeClr val="bg1"/>
              </a:solidFill>
            </a:endParaRPr>
          </a:p>
        </p:txBody>
      </p:sp>
      <p:pic>
        <p:nvPicPr>
          <p:cNvPr id="8" name="Picture 3"/>
          <p:cNvPicPr>
            <a:picLocks noChangeAspect="1" noChangeArrowheads="1"/>
          </p:cNvPicPr>
          <p:nvPr/>
        </p:nvPicPr>
        <p:blipFill>
          <a:blip r:embed="rId3" cstate="print"/>
          <a:srcRect/>
          <a:stretch>
            <a:fillRect/>
          </a:stretch>
        </p:blipFill>
        <p:spPr bwMode="auto">
          <a:xfrm>
            <a:off x="580846" y="2590800"/>
            <a:ext cx="3021582" cy="3505200"/>
          </a:xfrm>
          <a:prstGeom prst="rect">
            <a:avLst/>
          </a:prstGeom>
          <a:noFill/>
          <a:ln w="9525">
            <a:noFill/>
            <a:round/>
            <a:headEnd/>
            <a:tailEnd/>
          </a:ln>
        </p:spPr>
      </p:pic>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
        <p:nvSpPr>
          <p:cNvPr id="10" name="Rectangle 2"/>
          <p:cNvSpPr txBox="1">
            <a:spLocks noChangeArrowheads="1"/>
          </p:cNvSpPr>
          <p:nvPr/>
        </p:nvSpPr>
        <p:spPr>
          <a:xfrm>
            <a:off x="1752600" y="2743200"/>
            <a:ext cx="7086600" cy="2209800"/>
          </a:xfrm>
          <a:prstGeom prst="rect">
            <a:avLst/>
          </a:prstGeom>
        </p:spPr>
        <p:txBody>
          <a:bodyPr vert="horz" lIns="91440" tIns="45720" rIns="91440" bIns="45720" rtlCol="0">
            <a:noAutofit/>
          </a:bodyPr>
          <a:lstStyle/>
          <a:p>
            <a:pPr lvl="5" indent="-341313">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smtClean="0">
                <a:ln w="6350" cmpd="sng">
                  <a:solidFill>
                    <a:srgbClr val="FFFFFF"/>
                  </a:solidFill>
                  <a:prstDash val="solid"/>
                </a:ln>
                <a:solidFill>
                  <a:srgbClr val="FFFFFF"/>
                </a:solidFill>
                <a:effectLst>
                  <a:outerShdw blurRad="63500" dir="3600000" algn="tl" rotWithShape="0">
                    <a:srgbClr val="000000">
                      <a:alpha val="70000"/>
                    </a:srgbClr>
                  </a:outerShdw>
                </a:effectLst>
              </a:rPr>
              <a:t>Other Key Secondary Sources</a:t>
            </a:r>
          </a:p>
          <a:p>
            <a:pPr lvl="5" indent="-341313">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smtClean="0">
                <a:ln w="6350" cmpd="sng">
                  <a:solidFill>
                    <a:srgbClr val="FFFFFF"/>
                  </a:solidFill>
                  <a:prstDash val="solid"/>
                </a:ln>
                <a:solidFill>
                  <a:srgbClr val="FFFFFF"/>
                </a:solidFill>
                <a:effectLst>
                  <a:outerShdw blurRad="63500" dir="3600000" algn="tl" rotWithShape="0">
                    <a:srgbClr val="000000">
                      <a:alpha val="70000"/>
                    </a:srgbClr>
                  </a:outerShdw>
                </a:effectLst>
              </a:rPr>
              <a:t>Where to find Primary Sources</a:t>
            </a:r>
          </a:p>
          <a:p>
            <a:pPr lvl="6" indent="-341313">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smtClean="0">
                <a:ln w="6350" cmpd="sng">
                  <a:solidFill>
                    <a:srgbClr val="FFFFFF"/>
                  </a:solidFill>
                  <a:prstDash val="solid"/>
                </a:ln>
                <a:solidFill>
                  <a:srgbClr val="FFFFFF"/>
                </a:solidFill>
                <a:effectLst>
                  <a:outerShdw blurRad="63500" dir="3600000" algn="tl" rotWithShape="0">
                    <a:srgbClr val="000000">
                      <a:alpha val="70000"/>
                    </a:srgbClr>
                  </a:outerShdw>
                </a:effectLst>
              </a:rPr>
              <a:t>and often will contain primary sources themselves!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3300" dirty="0" smtClean="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
            <a:ext cx="86868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What are Primary Sources?</a:t>
            </a:r>
          </a:p>
        </p:txBody>
      </p:sp>
      <p:sp>
        <p:nvSpPr>
          <p:cNvPr id="16" name="Rounded Rectangle 15"/>
          <p:cNvSpPr/>
          <p:nvPr/>
        </p:nvSpPr>
        <p:spPr>
          <a:xfrm>
            <a:off x="1447800" y="1761526"/>
            <a:ext cx="6096000" cy="1667474"/>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970667" y="1981200"/>
            <a:ext cx="5039733" cy="1209562"/>
          </a:xfrm>
          <a:prstGeom prst="rect">
            <a:avLst/>
          </a:prstGeom>
          <a:noFill/>
        </p:spPr>
        <p:txBody>
          <a:bodyPr wrap="square" rtlCol="0">
            <a:spAutoFit/>
          </a:bodyPr>
          <a:lstStyle/>
          <a:p>
            <a:pPr algn="ctr">
              <a:lnSpc>
                <a:spcPct val="80000"/>
              </a:lnSpc>
              <a:spcAft>
                <a:spcPts val="1800"/>
              </a:spcAft>
            </a:pPr>
            <a:r>
              <a:rPr lang="en-US" sz="3000" dirty="0" smtClean="0">
                <a:solidFill>
                  <a:srgbClr val="21C5FF"/>
                </a:solidFill>
                <a:effectLst>
                  <a:outerShdw blurRad="38100" dist="38100" dir="2700000" algn="tl">
                    <a:srgbClr val="000000">
                      <a:alpha val="43137"/>
                    </a:srgbClr>
                  </a:outerShdw>
                </a:effectLst>
              </a:rPr>
              <a:t>Materials made at the time, for the time, or persons who were witnesses or participants.</a:t>
            </a:r>
          </a:p>
        </p:txBody>
      </p:sp>
      <p:sp>
        <p:nvSpPr>
          <p:cNvPr id="7" name="TextBox 6"/>
          <p:cNvSpPr txBox="1"/>
          <p:nvPr/>
        </p:nvSpPr>
        <p:spPr>
          <a:xfrm>
            <a:off x="685800" y="4038600"/>
            <a:ext cx="7924800" cy="1772793"/>
          </a:xfrm>
          <a:prstGeom prst="rect">
            <a:avLst/>
          </a:prstGeom>
          <a:noFill/>
        </p:spPr>
        <p:txBody>
          <a:bodyPr wrap="square" rtlCol="0">
            <a:spAutoFit/>
          </a:bodyPr>
          <a:lstStyle/>
          <a:p>
            <a:pPr>
              <a:lnSpc>
                <a:spcPct val="80000"/>
              </a:lnSpc>
              <a:spcAft>
                <a:spcPts val="1800"/>
              </a:spcAft>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Primary sources are the “voices from the past” that make history come alive.</a:t>
            </a:r>
          </a:p>
          <a:p>
            <a:pPr>
              <a:lnSpc>
                <a:spcPct val="80000"/>
              </a:lnSpc>
              <a:spcAft>
                <a:spcPts val="1800"/>
              </a:spcAft>
            </a:pPr>
            <a:endParaRPr lang="en-US" sz="1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nSpc>
                <a:spcPct val="80000"/>
              </a:lnSpc>
              <a:spcAft>
                <a:spcPts val="1800"/>
              </a:spcAft>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They are the historian’s EVIDENCE.</a:t>
            </a:r>
            <a:endParaRPr lang="en-US" sz="25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44079" y="473766"/>
            <a:ext cx="3810000" cy="5546034"/>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42434" y="556333"/>
            <a:ext cx="3700966" cy="5370701"/>
          </a:xfrm>
          <a:prstGeom prst="rect">
            <a:avLst/>
          </a:prstGeom>
          <a:noFill/>
        </p:spPr>
        <p:txBody>
          <a:bodyPr wrap="square" rtlCol="0">
            <a:spAutoFit/>
          </a:bodyPr>
          <a:lstStyle/>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smtClean="0">
                <a:solidFill>
                  <a:schemeClr val="bg1"/>
                </a:solidFill>
              </a:rPr>
              <a:t>Speeches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smtClean="0">
                <a:solidFill>
                  <a:schemeClr val="bg1"/>
                </a:solidFill>
              </a:rPr>
              <a:t>Letters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smtClean="0">
                <a:solidFill>
                  <a:schemeClr val="bg1"/>
                </a:solidFill>
              </a:rPr>
              <a:t>Photographs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smtClean="0">
                <a:solidFill>
                  <a:schemeClr val="bg1"/>
                </a:solidFill>
              </a:rPr>
              <a:t>Posters</a:t>
            </a:r>
            <a:r>
              <a:rPr lang="en-US" sz="2800" dirty="0">
                <a:solidFill>
                  <a:schemeClr val="bg1"/>
                </a:solidFill>
              </a:rPr>
              <a:t>, </a:t>
            </a:r>
            <a:r>
              <a:rPr lang="en-US" sz="2800" dirty="0" smtClean="0">
                <a:solidFill>
                  <a:schemeClr val="bg1"/>
                </a:solidFill>
              </a:rPr>
              <a:t>flyers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smtClean="0">
                <a:solidFill>
                  <a:schemeClr val="bg1"/>
                </a:solidFill>
              </a:rPr>
              <a:t>Diaries</a:t>
            </a:r>
            <a:endParaRPr lang="en-US" sz="2800" dirty="0">
              <a:solidFill>
                <a:schemeClr val="bg1"/>
              </a:solidFill>
            </a:endParaRP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smtClean="0">
                <a:solidFill>
                  <a:schemeClr val="bg1"/>
                </a:solidFill>
              </a:rPr>
              <a:t>Interviews – witness &amp; participants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smtClean="0">
                <a:solidFill>
                  <a:schemeClr val="bg1"/>
                </a:solidFill>
              </a:rPr>
              <a:t>Newspapers, serials</a:t>
            </a:r>
          </a:p>
          <a:p>
            <a:pPr marL="342900" indent="-341313">
              <a:spcBef>
                <a:spcPts val="600"/>
              </a:spcBef>
              <a:buFont typeface="Arial"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smtClean="0">
                <a:solidFill>
                  <a:schemeClr val="bg1"/>
                </a:solidFill>
              </a:rPr>
              <a:t>Minutes or reports, government documents</a:t>
            </a:r>
          </a:p>
        </p:txBody>
      </p:sp>
      <p:pic>
        <p:nvPicPr>
          <p:cNvPr id="20" name="Picture 3"/>
          <p:cNvPicPr>
            <a:picLocks noChangeAspect="1" noChangeArrowheads="1"/>
          </p:cNvPicPr>
          <p:nvPr/>
        </p:nvPicPr>
        <p:blipFill>
          <a:blip r:embed="rId3" cstate="print"/>
          <a:srcRect/>
          <a:stretch>
            <a:fillRect/>
          </a:stretch>
        </p:blipFill>
        <p:spPr bwMode="auto">
          <a:xfrm rot="21214531">
            <a:off x="3715276" y="979517"/>
            <a:ext cx="2628735" cy="1832418"/>
          </a:xfrm>
          <a:prstGeom prst="rect">
            <a:avLst/>
          </a:prstGeom>
          <a:noFill/>
          <a:ln w="6350">
            <a:solidFill>
              <a:schemeClr val="bg1"/>
            </a:solidFill>
            <a:round/>
            <a:headEnd/>
            <a:tailEnd/>
          </a:ln>
        </p:spPr>
      </p:pic>
      <p:pic>
        <p:nvPicPr>
          <p:cNvPr id="21" name="Picture 4"/>
          <p:cNvPicPr>
            <a:picLocks noChangeAspect="1" noChangeArrowheads="1"/>
          </p:cNvPicPr>
          <p:nvPr/>
        </p:nvPicPr>
        <p:blipFill>
          <a:blip r:embed="rId4" cstate="print"/>
          <a:srcRect/>
          <a:stretch>
            <a:fillRect/>
          </a:stretch>
        </p:blipFill>
        <p:spPr bwMode="auto">
          <a:xfrm>
            <a:off x="6563879" y="593034"/>
            <a:ext cx="1485900" cy="2207623"/>
          </a:xfrm>
          <a:prstGeom prst="rect">
            <a:avLst/>
          </a:prstGeom>
          <a:noFill/>
          <a:ln w="6350">
            <a:solidFill>
              <a:schemeClr val="bg1"/>
            </a:solidFill>
            <a:round/>
            <a:headEnd/>
            <a:tailEnd/>
          </a:ln>
        </p:spPr>
      </p:pic>
      <p:pic>
        <p:nvPicPr>
          <p:cNvPr id="22" name="Picture 5"/>
          <p:cNvPicPr>
            <a:picLocks noChangeAspect="1" noChangeArrowheads="1"/>
          </p:cNvPicPr>
          <p:nvPr/>
        </p:nvPicPr>
        <p:blipFill>
          <a:blip r:embed="rId5" cstate="print"/>
          <a:srcRect/>
          <a:stretch>
            <a:fillRect/>
          </a:stretch>
        </p:blipFill>
        <p:spPr bwMode="auto">
          <a:xfrm>
            <a:off x="4919899" y="2421834"/>
            <a:ext cx="1815239" cy="2362200"/>
          </a:xfrm>
          <a:prstGeom prst="rect">
            <a:avLst/>
          </a:prstGeom>
          <a:noFill/>
          <a:ln w="6350">
            <a:solidFill>
              <a:schemeClr val="bg1"/>
            </a:solidFill>
            <a:round/>
            <a:headEnd/>
            <a:tailEnd/>
          </a:ln>
        </p:spPr>
      </p:pic>
      <p:pic>
        <p:nvPicPr>
          <p:cNvPr id="23" name="Picture 6"/>
          <p:cNvPicPr>
            <a:picLocks noChangeAspect="1" noChangeArrowheads="1"/>
          </p:cNvPicPr>
          <p:nvPr/>
        </p:nvPicPr>
        <p:blipFill>
          <a:blip r:embed="rId6" cstate="print"/>
          <a:srcRect/>
          <a:stretch>
            <a:fillRect/>
          </a:stretch>
        </p:blipFill>
        <p:spPr bwMode="auto">
          <a:xfrm rot="584317">
            <a:off x="6909943" y="2448215"/>
            <a:ext cx="1678251" cy="2209800"/>
          </a:xfrm>
          <a:prstGeom prst="rect">
            <a:avLst/>
          </a:prstGeom>
          <a:noFill/>
          <a:ln w="6350">
            <a:solidFill>
              <a:schemeClr val="bg1"/>
            </a:solidFill>
            <a:round/>
            <a:headEnd/>
            <a:tailEnd/>
          </a:ln>
        </p:spPr>
      </p:pic>
      <p:pic>
        <p:nvPicPr>
          <p:cNvPr id="18" name="Picture 2"/>
          <p:cNvPicPr>
            <a:picLocks noChangeAspect="1" noChangeArrowheads="1"/>
          </p:cNvPicPr>
          <p:nvPr/>
        </p:nvPicPr>
        <p:blipFill>
          <a:blip r:embed="rId7" cstate="print"/>
          <a:srcRect/>
          <a:stretch>
            <a:fillRect/>
          </a:stretch>
        </p:blipFill>
        <p:spPr bwMode="auto">
          <a:xfrm rot="21110490">
            <a:off x="4574157" y="4505299"/>
            <a:ext cx="2415841" cy="1881188"/>
          </a:xfrm>
          <a:prstGeom prst="rect">
            <a:avLst/>
          </a:prstGeom>
          <a:noFill/>
          <a:ln w="6350">
            <a:solidFill>
              <a:schemeClr val="bg1"/>
            </a:solidFill>
            <a:round/>
            <a:headEnd/>
            <a:tailEnd/>
          </a:ln>
        </p:spPr>
      </p:pic>
      <p:sp>
        <p:nvSpPr>
          <p:cNvPr id="11" name="Rounded Rectangle 10"/>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133772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7200"/>
            <a:ext cx="86868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Photographs</a:t>
            </a:r>
          </a:p>
        </p:txBody>
      </p:sp>
      <p:pic>
        <p:nvPicPr>
          <p:cNvPr id="8" name="Picture 2"/>
          <p:cNvPicPr>
            <a:picLocks noChangeAspect="1" noChangeArrowheads="1"/>
          </p:cNvPicPr>
          <p:nvPr/>
        </p:nvPicPr>
        <p:blipFill>
          <a:blip r:embed="rId3" cstate="print"/>
          <a:srcRect/>
          <a:stretch>
            <a:fillRect/>
          </a:stretch>
        </p:blipFill>
        <p:spPr bwMode="auto">
          <a:xfrm>
            <a:off x="655022" y="1524000"/>
            <a:ext cx="3840778" cy="4800600"/>
          </a:xfrm>
          <a:prstGeom prst="rect">
            <a:avLst/>
          </a:prstGeom>
          <a:noFill/>
          <a:ln w="6350">
            <a:solidFill>
              <a:schemeClr val="bg1"/>
            </a:solidFill>
            <a:round/>
            <a:headEnd/>
            <a:tailEnd/>
          </a:ln>
        </p:spPr>
      </p:pic>
      <p:pic>
        <p:nvPicPr>
          <p:cNvPr id="9" name="Picture 3"/>
          <p:cNvPicPr>
            <a:picLocks noChangeAspect="1" noChangeArrowheads="1"/>
          </p:cNvPicPr>
          <p:nvPr/>
        </p:nvPicPr>
        <p:blipFill>
          <a:blip r:embed="rId4" cstate="print">
            <a:lum contrast="10000"/>
          </a:blip>
          <a:srcRect/>
          <a:stretch>
            <a:fillRect/>
          </a:stretch>
        </p:blipFill>
        <p:spPr bwMode="auto">
          <a:xfrm>
            <a:off x="4191000" y="1143000"/>
            <a:ext cx="4293774" cy="3276600"/>
          </a:xfrm>
          <a:prstGeom prst="rect">
            <a:avLst/>
          </a:prstGeom>
          <a:noFill/>
          <a:ln w="6350">
            <a:solidFill>
              <a:schemeClr val="bg1"/>
            </a:solidFill>
            <a:round/>
            <a:headEnd/>
            <a:tailEnd/>
          </a:ln>
        </p:spPr>
      </p:pic>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a:stretch>
            <a:fillRect/>
          </a:stretch>
        </p:blipFill>
        <p:spPr bwMode="auto">
          <a:xfrm>
            <a:off x="3200400" y="1050925"/>
            <a:ext cx="5303292" cy="4130675"/>
          </a:xfrm>
          <a:prstGeom prst="rect">
            <a:avLst/>
          </a:prstGeom>
          <a:noFill/>
          <a:ln w="6350">
            <a:solidFill>
              <a:schemeClr val="bg1"/>
            </a:solidFill>
            <a:round/>
            <a:headEnd/>
            <a:tailEnd/>
          </a:ln>
        </p:spPr>
      </p:pic>
      <p:sp>
        <p:nvSpPr>
          <p:cNvPr id="4" name="TextBox 3"/>
          <p:cNvSpPr txBox="1"/>
          <p:nvPr/>
        </p:nvSpPr>
        <p:spPr>
          <a:xfrm>
            <a:off x="228600" y="381000"/>
            <a:ext cx="8686800" cy="496161"/>
          </a:xfrm>
          <a:prstGeom prst="rect">
            <a:avLst/>
          </a:prstGeom>
          <a:noFill/>
        </p:spPr>
        <p:txBody>
          <a:bodyPr wrap="square" rtlCol="0">
            <a:spAutoFit/>
          </a:bodyPr>
          <a:lstStyle/>
          <a:p>
            <a:pPr algn="ctr">
              <a:lnSpc>
                <a:spcPct val="80000"/>
              </a:lnSpc>
            </a:pPr>
            <a:r>
              <a:rPr lang="en-US" sz="3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Newspapers, Periodicals, and Serials (Magazines)</a:t>
            </a:r>
          </a:p>
        </p:txBody>
      </p:sp>
      <p:pic>
        <p:nvPicPr>
          <p:cNvPr id="11" name="Picture 4"/>
          <p:cNvPicPr>
            <a:picLocks noChangeAspect="1" noChangeArrowheads="1"/>
          </p:cNvPicPr>
          <p:nvPr/>
        </p:nvPicPr>
        <p:blipFill>
          <a:blip r:embed="rId4" cstate="print"/>
          <a:srcRect/>
          <a:stretch>
            <a:fillRect/>
          </a:stretch>
        </p:blipFill>
        <p:spPr bwMode="auto">
          <a:xfrm>
            <a:off x="485775" y="990600"/>
            <a:ext cx="2333625" cy="3200400"/>
          </a:xfrm>
          <a:prstGeom prst="rect">
            <a:avLst/>
          </a:prstGeom>
          <a:noFill/>
          <a:ln w="6350">
            <a:solidFill>
              <a:schemeClr val="bg1"/>
            </a:solidFill>
            <a:round/>
            <a:headEnd/>
            <a:tailEnd/>
          </a:ln>
        </p:spPr>
      </p:pic>
      <p:pic>
        <p:nvPicPr>
          <p:cNvPr id="14" name="Picture 5"/>
          <p:cNvPicPr>
            <a:picLocks noChangeAspect="1" noChangeArrowheads="1"/>
          </p:cNvPicPr>
          <p:nvPr/>
        </p:nvPicPr>
        <p:blipFill>
          <a:blip r:embed="rId5" cstate="print"/>
          <a:srcRect/>
          <a:stretch>
            <a:fillRect/>
          </a:stretch>
        </p:blipFill>
        <p:spPr bwMode="auto">
          <a:xfrm rot="556316">
            <a:off x="1066800" y="3124200"/>
            <a:ext cx="2611438" cy="3471863"/>
          </a:xfrm>
          <a:prstGeom prst="rect">
            <a:avLst/>
          </a:prstGeom>
          <a:noFill/>
          <a:ln w="6350">
            <a:solidFill>
              <a:schemeClr val="bg1"/>
            </a:solidFill>
            <a:round/>
            <a:headEnd/>
            <a:tailEnd/>
          </a:ln>
        </p:spPr>
      </p:pic>
      <p:pic>
        <p:nvPicPr>
          <p:cNvPr id="17" name="Picture 6"/>
          <p:cNvPicPr>
            <a:picLocks noChangeAspect="1" noChangeArrowheads="1"/>
          </p:cNvPicPr>
          <p:nvPr/>
        </p:nvPicPr>
        <p:blipFill>
          <a:blip r:embed="rId6" cstate="print"/>
          <a:srcRect/>
          <a:stretch>
            <a:fillRect/>
          </a:stretch>
        </p:blipFill>
        <p:spPr bwMode="auto">
          <a:xfrm>
            <a:off x="4495800" y="3810000"/>
            <a:ext cx="2081212" cy="2819400"/>
          </a:xfrm>
          <a:prstGeom prst="rect">
            <a:avLst/>
          </a:prstGeom>
          <a:noFill/>
          <a:ln w="6350">
            <a:solidFill>
              <a:schemeClr val="bg1"/>
            </a:solidFill>
            <a:round/>
            <a:headEnd/>
            <a:tailEnd/>
          </a:ln>
        </p:spPr>
      </p:pic>
      <p:sp>
        <p:nvSpPr>
          <p:cNvPr id="9" name="Rounded Rectangle 8"/>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b="10345"/>
          <a:stretch>
            <a:fillRect/>
          </a:stretch>
        </p:blipFill>
        <p:spPr bwMode="auto">
          <a:xfrm>
            <a:off x="5715000" y="990600"/>
            <a:ext cx="2973388" cy="3962400"/>
          </a:xfrm>
          <a:prstGeom prst="rect">
            <a:avLst/>
          </a:prstGeom>
          <a:noFill/>
          <a:ln w="6350">
            <a:solidFill>
              <a:schemeClr val="bg1"/>
            </a:solidFill>
            <a:round/>
            <a:headEnd/>
            <a:tailEnd/>
          </a:ln>
        </p:spPr>
      </p:pic>
      <p:sp>
        <p:nvSpPr>
          <p:cNvPr id="4" name="TextBox 3"/>
          <p:cNvSpPr txBox="1"/>
          <p:nvPr/>
        </p:nvSpPr>
        <p:spPr>
          <a:xfrm>
            <a:off x="228600" y="381000"/>
            <a:ext cx="8686800" cy="496161"/>
          </a:xfrm>
          <a:prstGeom prst="rect">
            <a:avLst/>
          </a:prstGeom>
          <a:noFill/>
        </p:spPr>
        <p:txBody>
          <a:bodyPr wrap="square" rtlCol="0">
            <a:spAutoFit/>
          </a:bodyPr>
          <a:lstStyle/>
          <a:p>
            <a:pPr algn="ctr">
              <a:lnSpc>
                <a:spcPct val="80000"/>
              </a:lnSpc>
            </a:pPr>
            <a:r>
              <a:rPr lang="en-US" sz="3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Flyers, Posters, and Cartoons</a:t>
            </a:r>
          </a:p>
        </p:txBody>
      </p:sp>
      <p:pic>
        <p:nvPicPr>
          <p:cNvPr id="15" name="Picture 3"/>
          <p:cNvPicPr>
            <a:picLocks noChangeAspect="1" noChangeArrowheads="1"/>
          </p:cNvPicPr>
          <p:nvPr/>
        </p:nvPicPr>
        <p:blipFill>
          <a:blip r:embed="rId4" cstate="print"/>
          <a:srcRect/>
          <a:stretch>
            <a:fillRect/>
          </a:stretch>
        </p:blipFill>
        <p:spPr bwMode="auto">
          <a:xfrm>
            <a:off x="381000" y="1066800"/>
            <a:ext cx="2630632" cy="3733800"/>
          </a:xfrm>
          <a:prstGeom prst="rect">
            <a:avLst/>
          </a:prstGeom>
          <a:noFill/>
          <a:ln w="6350">
            <a:solidFill>
              <a:schemeClr val="bg1"/>
            </a:solidFill>
            <a:round/>
            <a:headEnd/>
            <a:tailEnd/>
          </a:ln>
        </p:spPr>
      </p:pic>
      <p:pic>
        <p:nvPicPr>
          <p:cNvPr id="16" name="Picture 4"/>
          <p:cNvPicPr>
            <a:picLocks noChangeAspect="1" noChangeArrowheads="1"/>
          </p:cNvPicPr>
          <p:nvPr/>
        </p:nvPicPr>
        <p:blipFill>
          <a:blip r:embed="rId5" cstate="print"/>
          <a:srcRect/>
          <a:stretch>
            <a:fillRect/>
          </a:stretch>
        </p:blipFill>
        <p:spPr bwMode="auto">
          <a:xfrm rot="20891228">
            <a:off x="2419611" y="1683602"/>
            <a:ext cx="3529013" cy="4648200"/>
          </a:xfrm>
          <a:prstGeom prst="rect">
            <a:avLst/>
          </a:prstGeom>
          <a:noFill/>
          <a:ln w="6350">
            <a:solidFill>
              <a:schemeClr val="bg1"/>
            </a:solidFill>
            <a:round/>
            <a:headEnd/>
            <a:tailEnd/>
          </a:ln>
        </p:spPr>
      </p:pic>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534400" cy="890115"/>
          </a:xfrm>
          <a:prstGeom prst="rect">
            <a:avLst/>
          </a:prstGeom>
          <a:noFill/>
        </p:spPr>
        <p:txBody>
          <a:bodyPr wrap="square" rtlCol="0">
            <a:spAutoFit/>
          </a:bodyPr>
          <a:lstStyle/>
          <a:p>
            <a:pPr algn="ctr">
              <a:lnSpc>
                <a:spcPct val="80000"/>
              </a:lnSpc>
            </a:pPr>
            <a:r>
              <a:rPr lang="en-US" sz="3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Reports, Government Documents, Laws, Trials, and Meeting Minutes</a:t>
            </a:r>
          </a:p>
        </p:txBody>
      </p:sp>
      <p:pic>
        <p:nvPicPr>
          <p:cNvPr id="8" name="Picture 1"/>
          <p:cNvPicPr>
            <a:picLocks noChangeAspect="1" noChangeArrowheads="1"/>
          </p:cNvPicPr>
          <p:nvPr/>
        </p:nvPicPr>
        <p:blipFill>
          <a:blip r:embed="rId3" cstate="print"/>
          <a:srcRect/>
          <a:stretch>
            <a:fillRect/>
          </a:stretch>
        </p:blipFill>
        <p:spPr bwMode="auto">
          <a:xfrm>
            <a:off x="3733800" y="2057400"/>
            <a:ext cx="2636838" cy="3429000"/>
          </a:xfrm>
          <a:prstGeom prst="rect">
            <a:avLst/>
          </a:prstGeom>
          <a:noFill/>
          <a:ln w="6350">
            <a:solidFill>
              <a:schemeClr val="bg1"/>
            </a:solidFill>
            <a:round/>
            <a:headEnd/>
            <a:tailEnd/>
          </a:ln>
        </p:spPr>
      </p:pic>
      <p:pic>
        <p:nvPicPr>
          <p:cNvPr id="10" name="Picture 3"/>
          <p:cNvPicPr>
            <a:picLocks noChangeAspect="1" noChangeArrowheads="1"/>
          </p:cNvPicPr>
          <p:nvPr/>
        </p:nvPicPr>
        <p:blipFill>
          <a:blip r:embed="rId4" cstate="print"/>
          <a:srcRect/>
          <a:stretch>
            <a:fillRect/>
          </a:stretch>
        </p:blipFill>
        <p:spPr bwMode="auto">
          <a:xfrm>
            <a:off x="381000" y="1371600"/>
            <a:ext cx="3070225" cy="4114800"/>
          </a:xfrm>
          <a:prstGeom prst="rect">
            <a:avLst/>
          </a:prstGeom>
          <a:noFill/>
          <a:ln w="6350">
            <a:solidFill>
              <a:schemeClr val="bg1"/>
            </a:solidFill>
            <a:round/>
            <a:headEnd/>
            <a:tailEnd/>
          </a:ln>
        </p:spPr>
      </p:pic>
      <p:pic>
        <p:nvPicPr>
          <p:cNvPr id="11" name="Picture 4"/>
          <p:cNvPicPr>
            <a:picLocks noChangeAspect="1" noChangeArrowheads="1"/>
          </p:cNvPicPr>
          <p:nvPr/>
        </p:nvPicPr>
        <p:blipFill>
          <a:blip r:embed="rId5" cstate="print">
            <a:lum bright="-6000"/>
          </a:blip>
          <a:srcRect/>
          <a:stretch>
            <a:fillRect/>
          </a:stretch>
        </p:blipFill>
        <p:spPr bwMode="auto">
          <a:xfrm rot="858563">
            <a:off x="1695554" y="2776089"/>
            <a:ext cx="2735262" cy="3581400"/>
          </a:xfrm>
          <a:prstGeom prst="rect">
            <a:avLst/>
          </a:prstGeom>
          <a:noFill/>
          <a:ln w="6350">
            <a:solidFill>
              <a:schemeClr val="bg1"/>
            </a:solidFill>
            <a:round/>
            <a:headEnd/>
            <a:tailEnd/>
          </a:ln>
        </p:spPr>
      </p:pic>
      <p:pic>
        <p:nvPicPr>
          <p:cNvPr id="14" name="Picture 5"/>
          <p:cNvPicPr>
            <a:picLocks noChangeAspect="1" noChangeArrowheads="1"/>
          </p:cNvPicPr>
          <p:nvPr/>
        </p:nvPicPr>
        <p:blipFill>
          <a:blip r:embed="rId6" cstate="print">
            <a:lum bright="10000" contrast="20000"/>
          </a:blip>
          <a:srcRect/>
          <a:stretch>
            <a:fillRect/>
          </a:stretch>
        </p:blipFill>
        <p:spPr bwMode="auto">
          <a:xfrm rot="21052564">
            <a:off x="5925218" y="1390697"/>
            <a:ext cx="2736850" cy="3352800"/>
          </a:xfrm>
          <a:prstGeom prst="rect">
            <a:avLst/>
          </a:prstGeom>
          <a:noFill/>
          <a:ln w="6350">
            <a:solidFill>
              <a:schemeClr val="bg1"/>
            </a:solidFill>
            <a:miter lim="800000"/>
            <a:headEnd/>
            <a:tailEnd/>
          </a:ln>
        </p:spPr>
      </p:pic>
      <p:sp>
        <p:nvSpPr>
          <p:cNvPr id="9" name="Rounded Rectangle 8"/>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609600"/>
            <a:ext cx="8534400" cy="597087"/>
          </a:xfrm>
          <a:prstGeom prst="rect">
            <a:avLst/>
          </a:prstGeom>
          <a:noFill/>
        </p:spPr>
        <p:txBody>
          <a:bodyPr wrap="square" rtlCol="0">
            <a:spAutoFit/>
          </a:bodyPr>
          <a:lstStyle/>
          <a:p>
            <a:pPr algn="ctr">
              <a:lnSpc>
                <a:spcPct val="80000"/>
              </a:lnSpc>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Also look for . . .</a:t>
            </a:r>
          </a:p>
        </p:txBody>
      </p:sp>
      <p:pic>
        <p:nvPicPr>
          <p:cNvPr id="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3000"/>
                    </a14:imgEffect>
                  </a14:imgLayer>
                </a14:imgProps>
              </a:ext>
            </a:extLst>
          </a:blip>
          <a:srcRect t="7037" b="139"/>
          <a:stretch>
            <a:fillRect/>
          </a:stretch>
        </p:blipFill>
        <p:spPr bwMode="auto">
          <a:xfrm>
            <a:off x="457200" y="1676400"/>
            <a:ext cx="5029200" cy="4095280"/>
          </a:xfrm>
          <a:prstGeom prst="rect">
            <a:avLst/>
          </a:prstGeom>
          <a:noFill/>
          <a:ln w="6350">
            <a:solidFill>
              <a:schemeClr val="bg1"/>
            </a:solidFill>
            <a:round/>
            <a:headEnd/>
            <a:tailEnd/>
          </a:ln>
        </p:spPr>
      </p:pic>
      <p:sp>
        <p:nvSpPr>
          <p:cNvPr id="15" name="Rectangle 2"/>
          <p:cNvSpPr txBox="1">
            <a:spLocks noChangeArrowheads="1"/>
          </p:cNvSpPr>
          <p:nvPr/>
        </p:nvSpPr>
        <p:spPr>
          <a:xfrm>
            <a:off x="5867400" y="1524000"/>
            <a:ext cx="2819400" cy="3581400"/>
          </a:xfrm>
          <a:prstGeom prst="rect">
            <a:avLst/>
          </a:prstGeom>
        </p:spPr>
        <p:txBody>
          <a:bodyPr vert="horz" lIns="91440" tIns="45720" rIns="91440" bIns="45720" rtlCol="0">
            <a:normAutofit/>
          </a:bodyPr>
          <a:lstStyle/>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smtClean="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Speeches </a:t>
            </a:r>
          </a:p>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smtClean="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Interviews </a:t>
            </a:r>
          </a:p>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smtClean="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Oral Histories</a:t>
            </a:r>
          </a:p>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smtClean="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Letters</a:t>
            </a:r>
          </a:p>
          <a:p>
            <a:pPr marL="341313" marR="0" lvl="0" indent="-341313" defTabSz="914400" rtl="0" eaLnBrk="1" fontAlgn="auto" latinLnBrk="0" hangingPunct="1">
              <a:lnSpc>
                <a:spcPct val="100000"/>
              </a:lnSpc>
              <a:spcBef>
                <a:spcPct val="20000"/>
              </a:spcBef>
              <a:spcAft>
                <a:spcPts val="0"/>
              </a:spcAft>
              <a:buClrTx/>
              <a:buSzTx/>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altLang="en-US" sz="3200" i="0" u="none" strike="noStrike" kern="1200" normalizeH="0" baseline="0" noProof="0" dirty="0" smtClean="0">
                <a:ln w="12700"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Diaries</a:t>
            </a:r>
          </a:p>
        </p:txBody>
      </p:sp>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534400" cy="597087"/>
          </a:xfrm>
          <a:prstGeom prst="rect">
            <a:avLst/>
          </a:prstGeom>
          <a:noFill/>
        </p:spPr>
        <p:txBody>
          <a:bodyPr wrap="square" rtlCol="0">
            <a:spAutoFit/>
          </a:bodyPr>
          <a:lstStyle/>
          <a:p>
            <a:pPr algn="ctr">
              <a:lnSpc>
                <a:spcPct val="80000"/>
              </a:lnSpc>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Primary or Secondary?</a:t>
            </a:r>
          </a:p>
        </p:txBody>
      </p:sp>
      <p:pic>
        <p:nvPicPr>
          <p:cNvPr id="7" name="Picture 2"/>
          <p:cNvPicPr>
            <a:picLocks noChangeAspect="1" noChangeArrowheads="1"/>
          </p:cNvPicPr>
          <p:nvPr/>
        </p:nvPicPr>
        <p:blipFill>
          <a:blip r:embed="rId3" cstate="print"/>
          <a:srcRect/>
          <a:stretch>
            <a:fillRect/>
          </a:stretch>
        </p:blipFill>
        <p:spPr bwMode="auto">
          <a:xfrm>
            <a:off x="381000" y="1066800"/>
            <a:ext cx="2238375" cy="2743200"/>
          </a:xfrm>
          <a:prstGeom prst="rect">
            <a:avLst/>
          </a:prstGeom>
          <a:noFill/>
          <a:ln w="6350">
            <a:solidFill>
              <a:schemeClr val="bg1"/>
            </a:solidFill>
            <a:round/>
            <a:headEnd/>
            <a:tailEnd/>
          </a:ln>
        </p:spPr>
      </p:pic>
      <p:pic>
        <p:nvPicPr>
          <p:cNvPr id="11" name="Picture 5"/>
          <p:cNvPicPr>
            <a:picLocks noChangeAspect="1" noChangeArrowheads="1"/>
          </p:cNvPicPr>
          <p:nvPr/>
        </p:nvPicPr>
        <p:blipFill>
          <a:blip r:embed="rId4" cstate="print"/>
          <a:srcRect b="18462"/>
          <a:stretch>
            <a:fillRect/>
          </a:stretch>
        </p:blipFill>
        <p:spPr bwMode="auto">
          <a:xfrm>
            <a:off x="3979997" y="1143000"/>
            <a:ext cx="2673216" cy="4343400"/>
          </a:xfrm>
          <a:prstGeom prst="rect">
            <a:avLst/>
          </a:prstGeom>
          <a:noFill/>
          <a:ln w="6350">
            <a:solidFill>
              <a:schemeClr val="bg1"/>
            </a:solidFill>
            <a:round/>
            <a:headEnd/>
            <a:tailEnd/>
          </a:ln>
        </p:spPr>
      </p:pic>
      <p:pic>
        <p:nvPicPr>
          <p:cNvPr id="10" name="Picture 4"/>
          <p:cNvPicPr>
            <a:picLocks noChangeAspect="1" noChangeArrowheads="1"/>
          </p:cNvPicPr>
          <p:nvPr/>
        </p:nvPicPr>
        <p:blipFill>
          <a:blip r:embed="rId5" cstate="print"/>
          <a:srcRect/>
          <a:stretch>
            <a:fillRect/>
          </a:stretch>
        </p:blipFill>
        <p:spPr bwMode="auto">
          <a:xfrm rot="408005">
            <a:off x="1649411" y="2286000"/>
            <a:ext cx="2652713" cy="3429000"/>
          </a:xfrm>
          <a:prstGeom prst="rect">
            <a:avLst/>
          </a:prstGeom>
          <a:noFill/>
          <a:ln w="6350">
            <a:solidFill>
              <a:schemeClr val="bg1"/>
            </a:solidFill>
            <a:round/>
            <a:headEnd/>
            <a:tailEnd/>
          </a:ln>
        </p:spPr>
      </p:pic>
      <p:pic>
        <p:nvPicPr>
          <p:cNvPr id="8" name="Picture 3"/>
          <p:cNvPicPr>
            <a:picLocks noChangeAspect="1" noChangeArrowheads="1"/>
          </p:cNvPicPr>
          <p:nvPr/>
        </p:nvPicPr>
        <p:blipFill>
          <a:blip r:embed="rId6" cstate="print">
            <a:lum bright="-12000" contrast="12000"/>
          </a:blip>
          <a:srcRect/>
          <a:stretch>
            <a:fillRect/>
          </a:stretch>
        </p:blipFill>
        <p:spPr bwMode="auto">
          <a:xfrm rot="21122281">
            <a:off x="6361496" y="1524000"/>
            <a:ext cx="2333625" cy="2895600"/>
          </a:xfrm>
          <a:prstGeom prst="rect">
            <a:avLst/>
          </a:prstGeom>
          <a:noFill/>
          <a:ln w="6350">
            <a:solidFill>
              <a:schemeClr val="bg1"/>
            </a:solidFill>
            <a:round/>
            <a:headEnd/>
            <a:tailEnd/>
          </a:ln>
        </p:spPr>
      </p:pic>
      <p:sp>
        <p:nvSpPr>
          <p:cNvPr id="14" name="Rounded Rectangle 13"/>
          <p:cNvSpPr/>
          <p:nvPr/>
        </p:nvSpPr>
        <p:spPr>
          <a:xfrm>
            <a:off x="685800" y="5936187"/>
            <a:ext cx="6248400" cy="693213"/>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85800" y="5999202"/>
            <a:ext cx="6248400" cy="553998"/>
          </a:xfrm>
          <a:prstGeom prst="rect">
            <a:avLst/>
          </a:prstGeom>
          <a:noFill/>
        </p:spPr>
        <p:txBody>
          <a:bodyPr wrap="square" rtlCol="0">
            <a:spAutoFit/>
          </a:bodyPr>
          <a:lstStyle/>
          <a:p>
            <a:pPr algn="ctr">
              <a:buClr>
                <a:srgbClr val="000000"/>
              </a:buClr>
              <a:buSzPct val="100000"/>
              <a:buFont typeface="Times New Roman" pitchFamily="18" charset="0"/>
              <a:buNone/>
            </a:pPr>
            <a:r>
              <a:rPr lang="en-US" altLang="en-US" sz="1500" dirty="0">
                <a:ln w="3175">
                  <a:solidFill>
                    <a:schemeClr val="tx1"/>
                  </a:solidFill>
                </a:ln>
              </a:rPr>
              <a:t>For more on research resources, see the </a:t>
            </a:r>
            <a:r>
              <a:rPr lang="en-US" altLang="en-US" sz="1500" dirty="0">
                <a:ln w="3175">
                  <a:solidFill>
                    <a:schemeClr val="tx1"/>
                  </a:solidFill>
                </a:ln>
                <a:hlinkClick r:id="rId7"/>
              </a:rPr>
              <a:t>“Research Journey” Power Point </a:t>
            </a:r>
            <a:endParaRPr lang="en-US" altLang="en-US" sz="1500" dirty="0" smtClean="0">
              <a:ln w="3175">
                <a:solidFill>
                  <a:schemeClr val="tx1"/>
                </a:solidFill>
              </a:ln>
            </a:endParaRPr>
          </a:p>
          <a:p>
            <a:pPr algn="ctr">
              <a:buClr>
                <a:srgbClr val="000000"/>
              </a:buClr>
              <a:buSzPct val="100000"/>
              <a:buFont typeface="Times New Roman" pitchFamily="18" charset="0"/>
              <a:buNone/>
            </a:pPr>
            <a:r>
              <a:rPr lang="en-US" altLang="en-US" sz="1500" dirty="0" smtClean="0">
                <a:ln w="3175">
                  <a:solidFill>
                    <a:schemeClr val="tx1"/>
                  </a:solidFill>
                </a:ln>
              </a:rPr>
              <a:t>on </a:t>
            </a:r>
            <a:r>
              <a:rPr lang="en-US" altLang="en-US" sz="1500" dirty="0">
                <a:ln w="3175">
                  <a:solidFill>
                    <a:schemeClr val="tx1"/>
                  </a:solidFill>
                </a:ln>
              </a:rPr>
              <a:t>the Research History </a:t>
            </a:r>
            <a:r>
              <a:rPr lang="en-US" altLang="en-US" sz="1500" dirty="0">
                <a:ln w="3175">
                  <a:solidFill>
                    <a:schemeClr val="tx1"/>
                  </a:solidFill>
                </a:ln>
                <a:sym typeface="Wingdings" pitchFamily="2" charset="2"/>
              </a:rPr>
              <a:t> Research Journey</a:t>
            </a:r>
            <a:r>
              <a:rPr lang="en-US" altLang="en-US" sz="1500" dirty="0">
                <a:ln w="3175">
                  <a:solidFill>
                    <a:schemeClr val="tx1"/>
                  </a:solidFill>
                </a:ln>
              </a:rPr>
              <a:t> section of the website.</a:t>
            </a:r>
          </a:p>
        </p:txBody>
      </p:sp>
      <p:sp>
        <p:nvSpPr>
          <p:cNvPr id="16" name="Rounded Rectangle 15"/>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837608"/>
            <a:ext cx="5867400" cy="533992"/>
          </a:xfrm>
          <a:prstGeom prst="rect">
            <a:avLst/>
          </a:prstGeom>
          <a:noFill/>
        </p:spPr>
        <p:txBody>
          <a:bodyPr wrap="square" rtlCol="0">
            <a:spAutoFit/>
          </a:bodyPr>
          <a:lstStyle/>
          <a:p>
            <a:pP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WHERE CAN I FIND SOURCES?</a:t>
            </a:r>
          </a:p>
        </p:txBody>
      </p:sp>
      <p:sp>
        <p:nvSpPr>
          <p:cNvPr id="15" name="Rectangle 2"/>
          <p:cNvSpPr txBox="1">
            <a:spLocks noChangeArrowheads="1"/>
          </p:cNvSpPr>
          <p:nvPr/>
        </p:nvSpPr>
        <p:spPr>
          <a:xfrm>
            <a:off x="762000" y="1752600"/>
            <a:ext cx="5334000" cy="4343400"/>
          </a:xfrm>
          <a:prstGeom prst="rect">
            <a:avLst/>
          </a:prstGeom>
        </p:spPr>
        <p:txBody>
          <a:bodyPr vert="horz" lIns="91440" tIns="45720" rIns="91440" bIns="45720" rtlCol="0">
            <a:noAutofit/>
          </a:bodyPr>
          <a:lstStyle/>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smtClean="0">
                <a:solidFill>
                  <a:schemeClr val="bg1"/>
                </a:solidFill>
              </a:rPr>
              <a:t>Libraries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smtClean="0">
                <a:solidFill>
                  <a:schemeClr val="bg1"/>
                </a:solidFill>
              </a:rPr>
              <a:t>Archives/Special Collections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smtClean="0">
                <a:solidFill>
                  <a:schemeClr val="bg1"/>
                </a:solidFill>
              </a:rPr>
              <a:t>Neighborhoods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smtClean="0">
                <a:solidFill>
                  <a:schemeClr val="bg1"/>
                </a:solidFill>
              </a:rPr>
              <a:t>Organizations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smtClean="0">
                <a:solidFill>
                  <a:schemeClr val="bg1"/>
                </a:solidFill>
              </a:rPr>
              <a:t>Historic sites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smtClean="0">
                <a:solidFill>
                  <a:schemeClr val="bg1"/>
                </a:solidFill>
              </a:rPr>
              <a:t>Museums</a:t>
            </a:r>
          </a:p>
          <a:p>
            <a:pPr marL="341313" indent="-341313">
              <a:lnSpc>
                <a:spcPct val="9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300" dirty="0" smtClean="0">
                <a:solidFill>
                  <a:schemeClr val="bg1"/>
                </a:solidFill>
              </a:rPr>
              <a:t>Internet-Online Databases and Digital Collections</a:t>
            </a:r>
          </a:p>
        </p:txBody>
      </p:sp>
      <p:pic>
        <p:nvPicPr>
          <p:cNvPr id="7" name="Picture 3"/>
          <p:cNvPicPr>
            <a:picLocks noChangeAspect="1" noChangeArrowheads="1"/>
          </p:cNvPicPr>
          <p:nvPr/>
        </p:nvPicPr>
        <p:blipFill>
          <a:blip r:embed="rId3" cstate="print"/>
          <a:srcRect/>
          <a:stretch>
            <a:fillRect/>
          </a:stretch>
        </p:blipFill>
        <p:spPr bwMode="auto">
          <a:xfrm>
            <a:off x="5562600" y="1472698"/>
            <a:ext cx="3094748" cy="3160594"/>
          </a:xfrm>
          <a:prstGeom prst="rect">
            <a:avLst/>
          </a:prstGeom>
          <a:noFill/>
          <a:ln w="9525">
            <a:noFill/>
            <a:round/>
            <a:headEnd/>
            <a:tailEnd/>
          </a:ln>
          <a:effectLst>
            <a:outerShdw blurRad="292100" sx="102000" sy="102000" algn="ctr" rotWithShape="0">
              <a:prstClr val="black">
                <a:alpha val="40000"/>
              </a:prstClr>
            </a:outerShdw>
          </a:effectLst>
        </p:spPr>
      </p:pic>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6608"/>
            <a:ext cx="79248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 . scholars writing for a journal,</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098" name="Picture 2" descr="C:\Users\Rebecca\Desktop\Students Become Historians PPT\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81100"/>
            <a:ext cx="6858000" cy="5143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1309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28600"/>
            <a:ext cx="7543800" cy="964880"/>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You can make History Fair research one of the highlights of this school year!</a:t>
            </a:r>
            <a:r>
              <a:rPr lang="en-US" alt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Explosion 2 2"/>
          <p:cNvSpPr/>
          <p:nvPr/>
        </p:nvSpPr>
        <p:spPr>
          <a:xfrm rot="726706">
            <a:off x="3200301" y="2736402"/>
            <a:ext cx="3182409" cy="2434459"/>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700358" y="3408867"/>
            <a:ext cx="2057400" cy="1089529"/>
          </a:xfrm>
          <a:prstGeom prst="rect">
            <a:avLst/>
          </a:prstGeom>
          <a:noFill/>
        </p:spPr>
        <p:txBody>
          <a:bodyPr wrap="square" rtlCol="0">
            <a:spAutoFit/>
          </a:bodyPr>
          <a:lstStyle/>
          <a:p>
            <a:pPr lvl="0" algn="ctr" defTabSz="622300">
              <a:lnSpc>
                <a:spcPct val="90000"/>
              </a:lnSpc>
              <a:spcBef>
                <a:spcPct val="0"/>
              </a:spcBef>
              <a:spcAft>
                <a:spcPct val="35000"/>
              </a:spcAft>
            </a:pPr>
            <a:r>
              <a:rPr lang="en-US" dirty="0" smtClean="0">
                <a:solidFill>
                  <a:srgbClr val="002060"/>
                </a:solidFill>
              </a:rPr>
              <a:t>Interview people who were </a:t>
            </a:r>
            <a:r>
              <a:rPr lang="en-US" b="1" dirty="0" smtClean="0">
                <a:solidFill>
                  <a:srgbClr val="002060"/>
                </a:solidFill>
              </a:rPr>
              <a:t>witnesses</a:t>
            </a:r>
            <a:r>
              <a:rPr lang="en-US" dirty="0" smtClean="0">
                <a:solidFill>
                  <a:srgbClr val="002060"/>
                </a:solidFill>
              </a:rPr>
              <a:t> and </a:t>
            </a:r>
            <a:r>
              <a:rPr lang="en-US" b="1" dirty="0" smtClean="0">
                <a:solidFill>
                  <a:srgbClr val="002060"/>
                </a:solidFill>
              </a:rPr>
              <a:t>participants</a:t>
            </a:r>
            <a:endParaRPr lang="en-US" dirty="0">
              <a:solidFill>
                <a:srgbClr val="002060"/>
              </a:solidFill>
            </a:endParaRPr>
          </a:p>
        </p:txBody>
      </p:sp>
      <p:sp>
        <p:nvSpPr>
          <p:cNvPr id="20" name="Explosion 2 19"/>
          <p:cNvSpPr/>
          <p:nvPr/>
        </p:nvSpPr>
        <p:spPr>
          <a:xfrm rot="20759382" flipH="1">
            <a:off x="5324004" y="1612595"/>
            <a:ext cx="3415182" cy="1780325"/>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137142" y="2215049"/>
            <a:ext cx="2133600" cy="840230"/>
          </a:xfrm>
          <a:prstGeom prst="rect">
            <a:avLst/>
          </a:prstGeom>
          <a:noFill/>
        </p:spPr>
        <p:txBody>
          <a:bodyPr wrap="square" rtlCol="0">
            <a:spAutoFit/>
          </a:bodyPr>
          <a:lstStyle/>
          <a:p>
            <a:pPr lvl="0" algn="ctr" defTabSz="622300">
              <a:lnSpc>
                <a:spcPct val="90000"/>
              </a:lnSpc>
              <a:spcBef>
                <a:spcPct val="0"/>
              </a:spcBef>
              <a:spcAft>
                <a:spcPct val="35000"/>
              </a:spcAft>
            </a:pPr>
            <a:r>
              <a:rPr lang="en-US" dirty="0" smtClean="0">
                <a:solidFill>
                  <a:srgbClr val="002060"/>
                </a:solidFill>
              </a:rPr>
              <a:t>Interview </a:t>
            </a:r>
            <a:r>
              <a:rPr lang="en-US" b="1" dirty="0" smtClean="0">
                <a:solidFill>
                  <a:srgbClr val="002060"/>
                </a:solidFill>
              </a:rPr>
              <a:t>historians</a:t>
            </a:r>
            <a:r>
              <a:rPr lang="en-US" dirty="0" smtClean="0">
                <a:solidFill>
                  <a:srgbClr val="002060"/>
                </a:solidFill>
              </a:rPr>
              <a:t> or </a:t>
            </a:r>
            <a:r>
              <a:rPr lang="en-US" b="1" dirty="0" smtClean="0">
                <a:solidFill>
                  <a:srgbClr val="002060"/>
                </a:solidFill>
              </a:rPr>
              <a:t>experts</a:t>
            </a:r>
            <a:r>
              <a:rPr lang="en-US" dirty="0" smtClean="0">
                <a:solidFill>
                  <a:srgbClr val="002060"/>
                </a:solidFill>
              </a:rPr>
              <a:t> in the topic</a:t>
            </a:r>
            <a:endParaRPr lang="en-US" dirty="0">
              <a:solidFill>
                <a:srgbClr val="002060"/>
              </a:solidFill>
            </a:endParaRPr>
          </a:p>
        </p:txBody>
      </p:sp>
      <p:sp>
        <p:nvSpPr>
          <p:cNvPr id="21" name="Explosion 2 20"/>
          <p:cNvSpPr/>
          <p:nvPr/>
        </p:nvSpPr>
        <p:spPr>
          <a:xfrm rot="1398852" flipH="1" flipV="1">
            <a:off x="433583" y="1055657"/>
            <a:ext cx="3426289" cy="2994516"/>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266276" y="2103030"/>
            <a:ext cx="2147200" cy="1089529"/>
          </a:xfrm>
          <a:prstGeom prst="rect">
            <a:avLst/>
          </a:prstGeom>
          <a:noFill/>
        </p:spPr>
        <p:txBody>
          <a:bodyPr wrap="square" rtlCol="0">
            <a:spAutoFit/>
          </a:bodyPr>
          <a:lstStyle/>
          <a:p>
            <a:pPr lvl="0" algn="ctr" defTabSz="622300">
              <a:lnSpc>
                <a:spcPct val="90000"/>
              </a:lnSpc>
              <a:spcBef>
                <a:spcPct val="0"/>
              </a:spcBef>
              <a:spcAft>
                <a:spcPct val="35000"/>
              </a:spcAft>
            </a:pPr>
            <a:r>
              <a:rPr lang="en-US" dirty="0" smtClean="0">
                <a:solidFill>
                  <a:srgbClr val="002060"/>
                </a:solidFill>
              </a:rPr>
              <a:t>Make </a:t>
            </a:r>
            <a:r>
              <a:rPr lang="en-US" b="1" dirty="0" smtClean="0">
                <a:solidFill>
                  <a:srgbClr val="002060"/>
                </a:solidFill>
              </a:rPr>
              <a:t>connections</a:t>
            </a:r>
            <a:r>
              <a:rPr lang="en-US" dirty="0" smtClean="0">
                <a:solidFill>
                  <a:srgbClr val="002060"/>
                </a:solidFill>
              </a:rPr>
              <a:t> to today– find out why your topic made a difference</a:t>
            </a:r>
            <a:endParaRPr lang="en-US" dirty="0">
              <a:solidFill>
                <a:srgbClr val="002060"/>
              </a:solidFill>
            </a:endParaRPr>
          </a:p>
        </p:txBody>
      </p:sp>
      <p:sp>
        <p:nvSpPr>
          <p:cNvPr id="23" name="Explosion 2 22"/>
          <p:cNvSpPr/>
          <p:nvPr/>
        </p:nvSpPr>
        <p:spPr>
          <a:xfrm rot="1035778">
            <a:off x="173421" y="4255079"/>
            <a:ext cx="3578549" cy="2474954"/>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39696" y="5063990"/>
            <a:ext cx="2335752" cy="840230"/>
          </a:xfrm>
          <a:prstGeom prst="rect">
            <a:avLst/>
          </a:prstGeom>
          <a:noFill/>
        </p:spPr>
        <p:txBody>
          <a:bodyPr wrap="square" rtlCol="0">
            <a:spAutoFit/>
          </a:bodyPr>
          <a:lstStyle/>
          <a:p>
            <a:pPr lvl="0" algn="ctr" defTabSz="622300">
              <a:lnSpc>
                <a:spcPct val="90000"/>
              </a:lnSpc>
              <a:spcBef>
                <a:spcPct val="0"/>
              </a:spcBef>
              <a:spcAft>
                <a:spcPct val="35000"/>
              </a:spcAft>
            </a:pPr>
            <a:r>
              <a:rPr lang="en-US" dirty="0" smtClean="0">
                <a:solidFill>
                  <a:srgbClr val="002060"/>
                </a:solidFill>
              </a:rPr>
              <a:t>Research in </a:t>
            </a:r>
            <a:r>
              <a:rPr lang="en-US" b="1" dirty="0" smtClean="0">
                <a:solidFill>
                  <a:srgbClr val="002060"/>
                </a:solidFill>
              </a:rPr>
              <a:t>special collections </a:t>
            </a:r>
            <a:r>
              <a:rPr lang="en-US" dirty="0" smtClean="0">
                <a:solidFill>
                  <a:srgbClr val="002060"/>
                </a:solidFill>
              </a:rPr>
              <a:t>at universities</a:t>
            </a:r>
            <a:endParaRPr lang="en-US" dirty="0">
              <a:solidFill>
                <a:srgbClr val="002060"/>
              </a:solidFill>
            </a:endParaRPr>
          </a:p>
        </p:txBody>
      </p:sp>
      <p:sp>
        <p:nvSpPr>
          <p:cNvPr id="24" name="Explosion 2 23"/>
          <p:cNvSpPr/>
          <p:nvPr/>
        </p:nvSpPr>
        <p:spPr>
          <a:xfrm rot="20349590" flipH="1">
            <a:off x="4988531" y="4551831"/>
            <a:ext cx="2735248" cy="2048892"/>
          </a:xfrm>
          <a:prstGeom prst="irregularSeal2">
            <a:avLst/>
          </a:prstGeom>
          <a:gradFill flip="none" rotWithShape="1">
            <a:gsLst>
              <a:gs pos="60000">
                <a:srgbClr val="009A46"/>
              </a:gs>
              <a:gs pos="35000">
                <a:srgbClr val="87CB3D"/>
              </a:gs>
              <a:gs pos="0">
                <a:srgbClr val="B0DD7F"/>
              </a:gs>
            </a:gsLst>
            <a:path path="circle">
              <a:fillToRect l="50000" t="50000" r="50000" b="50000"/>
            </a:path>
            <a:tileRect/>
          </a:gradFill>
          <a:ln>
            <a:noFill/>
          </a:ln>
          <a:effectLst>
            <a:outerShdw blurRad="3810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737534" y="5097069"/>
            <a:ext cx="1466408" cy="840230"/>
          </a:xfrm>
          <a:prstGeom prst="rect">
            <a:avLst/>
          </a:prstGeom>
          <a:noFill/>
        </p:spPr>
        <p:txBody>
          <a:bodyPr wrap="square" rtlCol="0">
            <a:spAutoFit/>
          </a:bodyPr>
          <a:lstStyle/>
          <a:p>
            <a:pPr lvl="0" algn="ctr" defTabSz="622300">
              <a:lnSpc>
                <a:spcPct val="90000"/>
              </a:lnSpc>
              <a:spcBef>
                <a:spcPct val="0"/>
              </a:spcBef>
              <a:spcAft>
                <a:spcPct val="35000"/>
              </a:spcAft>
            </a:pPr>
            <a:r>
              <a:rPr lang="en-US" dirty="0" smtClean="0">
                <a:solidFill>
                  <a:srgbClr val="002060"/>
                </a:solidFill>
              </a:rPr>
              <a:t>Visit </a:t>
            </a:r>
            <a:r>
              <a:rPr lang="en-US" b="1" dirty="0" smtClean="0">
                <a:solidFill>
                  <a:srgbClr val="002060"/>
                </a:solidFill>
              </a:rPr>
              <a:t>historic sites </a:t>
            </a:r>
            <a:r>
              <a:rPr lang="en-US" dirty="0" smtClean="0">
                <a:solidFill>
                  <a:srgbClr val="002060"/>
                </a:solidFill>
              </a:rPr>
              <a:t>and </a:t>
            </a:r>
            <a:r>
              <a:rPr lang="en-US" b="1" dirty="0" smtClean="0">
                <a:solidFill>
                  <a:srgbClr val="002060"/>
                </a:solidFill>
              </a:rPr>
              <a:t>museums</a:t>
            </a:r>
            <a:endParaRPr lang="en-US" dirty="0">
              <a:solidFill>
                <a:srgbClr val="002060"/>
              </a:solidFill>
            </a:endParaRPr>
          </a:p>
        </p:txBody>
      </p:sp>
      <p:sp>
        <p:nvSpPr>
          <p:cNvPr id="17" name="Rounded Rectangle 1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1295400"/>
            <a:ext cx="8001000" cy="5181600"/>
          </a:xfrm>
          <a:prstGeom prst="roundRect">
            <a:avLst/>
          </a:prstGeom>
          <a:solidFill>
            <a:schemeClr val="bg1">
              <a:alpha val="87000"/>
            </a:scheme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33400" y="228600"/>
            <a:ext cx="8077200" cy="890115"/>
          </a:xfrm>
          <a:prstGeom prst="rect">
            <a:avLst/>
          </a:prstGeom>
          <a:noFill/>
        </p:spPr>
        <p:txBody>
          <a:bodyPr wrap="square" rtlCol="0">
            <a:spAutoFit/>
          </a:bodyPr>
          <a:lstStyle/>
          <a:p>
            <a:pPr algn="ctr">
              <a:lnSpc>
                <a:spcPct val="80000"/>
              </a:lnSpc>
            </a:pPr>
            <a:r>
              <a:rPr lang="en-US" altLang="en-US" sz="3200" b="1" dirty="0" smtClean="0">
                <a:solidFill>
                  <a:srgbClr val="21C5FF"/>
                </a:solidFill>
                <a:effectLst>
                  <a:outerShdw blurRad="38100" dist="38100" dir="2700000" algn="tl">
                    <a:srgbClr val="000000">
                      <a:alpha val="43137"/>
                    </a:srgbClr>
                  </a:outerShdw>
                </a:effectLst>
              </a:rPr>
              <a:t>What makes a quality website for online primary and secondary sources? </a:t>
            </a:r>
            <a:endParaRPr lang="en-US" sz="3500" b="1" dirty="0" smtClean="0">
              <a:solidFill>
                <a:srgbClr val="21C5FF"/>
              </a:solidFill>
              <a:effectLst>
                <a:outerShdw blurRad="38100" dist="38100" dir="2700000" algn="tl">
                  <a:srgbClr val="000000">
                    <a:alpha val="43137"/>
                  </a:srgbClr>
                </a:outerShdw>
              </a:effectLst>
            </a:endParaRPr>
          </a:p>
        </p:txBody>
      </p:sp>
      <p:sp>
        <p:nvSpPr>
          <p:cNvPr id="15" name="Rectangle 2"/>
          <p:cNvSpPr txBox="1">
            <a:spLocks noChangeArrowheads="1"/>
          </p:cNvSpPr>
          <p:nvPr/>
        </p:nvSpPr>
        <p:spPr>
          <a:xfrm>
            <a:off x="838200" y="1524000"/>
            <a:ext cx="7924800" cy="5029200"/>
          </a:xfrm>
          <a:prstGeom prst="rect">
            <a:avLst/>
          </a:prstGeom>
        </p:spPr>
        <p:txBody>
          <a:bodyPr vert="horz" lIns="91440" tIns="45720" rIns="91440" bIns="45720" rtlCol="0">
            <a:noAutofit/>
          </a:bodyPr>
          <a:lstStyle/>
          <a:p>
            <a:pPr marL="285750" indent="-285750">
              <a:lnSpc>
                <a:spcPct val="80000"/>
              </a:lnSpc>
              <a:buClr>
                <a:srgbClr val="002060"/>
              </a:buClr>
              <a:buSzPct val="100000"/>
              <a:buFont typeface="Wingdings" pitchFamily="2" charset="2"/>
              <a:buChar char="§"/>
              <a:defRPr/>
            </a:pPr>
            <a:r>
              <a:rPr lang="en-US" sz="2000" dirty="0" smtClean="0">
                <a:solidFill>
                  <a:srgbClr val="002060"/>
                </a:solidFill>
              </a:rPr>
              <a:t>Check out the </a:t>
            </a:r>
            <a:r>
              <a:rPr lang="en-US" sz="2000" dirty="0" smtClean="0">
                <a:solidFill>
                  <a:srgbClr val="002060"/>
                </a:solidFill>
                <a:hlinkClick r:id="rId3"/>
              </a:rPr>
              <a:t>Recommended Websites </a:t>
            </a:r>
            <a:r>
              <a:rPr lang="en-US" sz="2000" dirty="0" smtClean="0">
                <a:solidFill>
                  <a:srgbClr val="002060"/>
                </a:solidFill>
              </a:rPr>
              <a:t>page on the History Fair’s website</a:t>
            </a:r>
          </a:p>
          <a:p>
            <a:pPr>
              <a:lnSpc>
                <a:spcPct val="80000"/>
              </a:lnSpc>
              <a:buClr>
                <a:srgbClr val="002060"/>
              </a:buClr>
              <a:buSzPct val="100000"/>
              <a:buFont typeface="Wingdings" pitchFamily="2" charset="2"/>
              <a:buChar char="§"/>
              <a:defRPr/>
            </a:pPr>
            <a:endParaRPr lang="en-US" sz="2000" dirty="0" smtClean="0">
              <a:solidFill>
                <a:srgbClr val="002060"/>
              </a:solidFill>
            </a:endParaRPr>
          </a:p>
          <a:p>
            <a:pPr marL="285750" indent="-285750">
              <a:lnSpc>
                <a:spcPct val="80000"/>
              </a:lnSpc>
              <a:buClr>
                <a:srgbClr val="002060"/>
              </a:buClr>
              <a:buSzPct val="100000"/>
              <a:buFont typeface="Wingdings" pitchFamily="2" charset="2"/>
              <a:buChar char="§"/>
              <a:defRPr/>
            </a:pPr>
            <a:r>
              <a:rPr lang="en-US" sz="2000" dirty="0" smtClean="0">
                <a:solidFill>
                  <a:srgbClr val="002060"/>
                </a:solidFill>
              </a:rPr>
              <a:t>.</a:t>
            </a:r>
            <a:r>
              <a:rPr lang="en-US" sz="2000" dirty="0" err="1" smtClean="0">
                <a:solidFill>
                  <a:srgbClr val="002060"/>
                </a:solidFill>
              </a:rPr>
              <a:t>edu</a:t>
            </a:r>
            <a:r>
              <a:rPr lang="en-US" sz="2000" dirty="0" smtClean="0">
                <a:solidFill>
                  <a:srgbClr val="002060"/>
                </a:solidFill>
              </a:rPr>
              <a:t> -  look for digitized images and documents or articles/reports authored by professors.  Avoid .</a:t>
            </a:r>
            <a:r>
              <a:rPr lang="en-US" sz="2000" dirty="0" err="1" smtClean="0">
                <a:solidFill>
                  <a:srgbClr val="002060"/>
                </a:solidFill>
              </a:rPr>
              <a:t>edu</a:t>
            </a:r>
            <a:r>
              <a:rPr lang="en-US" sz="2000" dirty="0" smtClean="0">
                <a:solidFill>
                  <a:srgbClr val="002060"/>
                </a:solidFill>
              </a:rPr>
              <a:t> websites made by other students</a:t>
            </a:r>
          </a:p>
          <a:p>
            <a:pPr marL="285750" indent="-285750">
              <a:lnSpc>
                <a:spcPct val="80000"/>
              </a:lnSpc>
              <a:buClr>
                <a:srgbClr val="002060"/>
              </a:buClr>
              <a:buSzPct val="100000"/>
              <a:buFont typeface="Wingdings" pitchFamily="2" charset="2"/>
              <a:buChar char="§"/>
              <a:defRPr/>
            </a:pPr>
            <a:endParaRPr lang="en-US" sz="2000" dirty="0" smtClean="0">
              <a:solidFill>
                <a:srgbClr val="002060"/>
              </a:solidFill>
            </a:endParaRPr>
          </a:p>
          <a:p>
            <a:pPr marL="285750" indent="-285750">
              <a:lnSpc>
                <a:spcPct val="80000"/>
              </a:lnSpc>
              <a:buClr>
                <a:srgbClr val="002060"/>
              </a:buClr>
              <a:buSzPct val="100000"/>
              <a:buFont typeface="Wingdings" pitchFamily="2" charset="2"/>
              <a:buChar char="§"/>
              <a:defRPr/>
            </a:pPr>
            <a:r>
              <a:rPr lang="en-US" sz="2000" dirty="0" smtClean="0">
                <a:solidFill>
                  <a:srgbClr val="002060"/>
                </a:solidFill>
              </a:rPr>
              <a:t>.</a:t>
            </a:r>
            <a:r>
              <a:rPr lang="en-US" sz="2000" dirty="0" err="1" smtClean="0">
                <a:solidFill>
                  <a:srgbClr val="002060"/>
                </a:solidFill>
              </a:rPr>
              <a:t>gov</a:t>
            </a:r>
            <a:r>
              <a:rPr lang="en-US" sz="2000" dirty="0" smtClean="0">
                <a:solidFill>
                  <a:srgbClr val="002060"/>
                </a:solidFill>
              </a:rPr>
              <a:t> -  look for the real images and documents, authorized articles rather than “public relations pages”</a:t>
            </a:r>
            <a:endParaRPr lang="en-US" sz="2000" i="1" dirty="0" smtClean="0">
              <a:solidFill>
                <a:srgbClr val="002060"/>
              </a:solidFill>
            </a:endParaRPr>
          </a:p>
          <a:p>
            <a:pPr>
              <a:lnSpc>
                <a:spcPct val="80000"/>
              </a:lnSpc>
              <a:buClr>
                <a:srgbClr val="002060"/>
              </a:buClr>
              <a:buSzPct val="100000"/>
              <a:buFont typeface="Wingdings" pitchFamily="2" charset="2"/>
              <a:buChar char="§"/>
              <a:defRPr/>
            </a:pPr>
            <a:endParaRPr lang="en-US" sz="2000" i="1" dirty="0" smtClean="0">
              <a:solidFill>
                <a:srgbClr val="002060"/>
              </a:solidFill>
            </a:endParaRPr>
          </a:p>
          <a:p>
            <a:pPr marL="285750" indent="-285750">
              <a:lnSpc>
                <a:spcPct val="80000"/>
              </a:lnSpc>
              <a:buClr>
                <a:srgbClr val="002060"/>
              </a:buClr>
              <a:buSzPct val="100000"/>
              <a:buFont typeface="Wingdings" pitchFamily="2" charset="2"/>
              <a:buChar char="§"/>
              <a:defRPr/>
            </a:pPr>
            <a:r>
              <a:rPr lang="en-US" sz="2000" dirty="0" smtClean="0">
                <a:solidFill>
                  <a:srgbClr val="002060"/>
                </a:solidFill>
              </a:rPr>
              <a:t>.org - can be ok </a:t>
            </a:r>
            <a:r>
              <a:rPr lang="en-US" sz="2000" i="1" dirty="0" smtClean="0">
                <a:solidFill>
                  <a:srgbClr val="002060"/>
                </a:solidFill>
              </a:rPr>
              <a:t>if</a:t>
            </a:r>
            <a:r>
              <a:rPr lang="en-US" sz="2000" dirty="0" smtClean="0">
                <a:solidFill>
                  <a:srgbClr val="002060"/>
                </a:solidFill>
              </a:rPr>
              <a:t> it is </a:t>
            </a:r>
            <a:r>
              <a:rPr lang="en-US" sz="2000" u="sng" dirty="0" smtClean="0">
                <a:solidFill>
                  <a:srgbClr val="002060"/>
                </a:solidFill>
              </a:rPr>
              <a:t>credible</a:t>
            </a:r>
            <a:r>
              <a:rPr lang="en-US" sz="2000" dirty="0" smtClean="0">
                <a:solidFill>
                  <a:srgbClr val="002060"/>
                </a:solidFill>
              </a:rPr>
              <a:t> and </a:t>
            </a:r>
            <a:r>
              <a:rPr lang="en-US" sz="2000" u="sng" dirty="0" smtClean="0">
                <a:solidFill>
                  <a:srgbClr val="002060"/>
                </a:solidFill>
              </a:rPr>
              <a:t>authored by an expert</a:t>
            </a:r>
            <a:r>
              <a:rPr lang="en-US" sz="2000" dirty="0" smtClean="0">
                <a:solidFill>
                  <a:srgbClr val="002060"/>
                </a:solidFill>
              </a:rPr>
              <a:t>.  You might need to dig to determine</a:t>
            </a:r>
            <a:endParaRPr lang="en-US" sz="2000" u="sng" dirty="0" smtClean="0">
              <a:solidFill>
                <a:srgbClr val="002060"/>
              </a:solidFill>
            </a:endParaRPr>
          </a:p>
          <a:p>
            <a:pPr>
              <a:lnSpc>
                <a:spcPct val="80000"/>
              </a:lnSpc>
              <a:buClr>
                <a:srgbClr val="002060"/>
              </a:buClr>
              <a:buSzPct val="100000"/>
              <a:buFont typeface="Wingdings" pitchFamily="2" charset="2"/>
              <a:buChar char="§"/>
              <a:defRPr/>
            </a:pPr>
            <a:endParaRPr lang="en-US" sz="2000" dirty="0" smtClean="0">
              <a:solidFill>
                <a:srgbClr val="002060"/>
              </a:solidFill>
            </a:endParaRPr>
          </a:p>
          <a:p>
            <a:pPr marL="285750" indent="-285750">
              <a:lnSpc>
                <a:spcPct val="80000"/>
              </a:lnSpc>
              <a:buClr>
                <a:srgbClr val="002060"/>
              </a:buClr>
              <a:buSzPct val="100000"/>
              <a:buFont typeface="Wingdings" pitchFamily="2" charset="2"/>
              <a:buChar char="§"/>
              <a:defRPr/>
            </a:pPr>
            <a:r>
              <a:rPr lang="en-US" sz="2000" dirty="0" smtClean="0">
                <a:solidFill>
                  <a:srgbClr val="002060"/>
                </a:solidFill>
              </a:rPr>
              <a:t>Wikipedia? OK for background to get you going, but </a:t>
            </a:r>
            <a:r>
              <a:rPr lang="en-US" sz="2000" u="sng" dirty="0" smtClean="0">
                <a:solidFill>
                  <a:srgbClr val="002060"/>
                </a:solidFill>
              </a:rPr>
              <a:t>not </a:t>
            </a:r>
            <a:r>
              <a:rPr lang="en-US" sz="2000" dirty="0" smtClean="0">
                <a:solidFill>
                  <a:srgbClr val="002060"/>
                </a:solidFill>
              </a:rPr>
              <a:t>for bibliographies.</a:t>
            </a:r>
          </a:p>
          <a:p>
            <a:pPr>
              <a:lnSpc>
                <a:spcPct val="80000"/>
              </a:lnSpc>
              <a:buClr>
                <a:srgbClr val="002060"/>
              </a:buClr>
              <a:buSzPct val="100000"/>
              <a:buFont typeface="Wingdings" pitchFamily="2" charset="2"/>
              <a:buChar char="§"/>
              <a:defRPr/>
            </a:pPr>
            <a:endParaRPr lang="en-US" sz="2000" dirty="0" smtClean="0">
              <a:solidFill>
                <a:srgbClr val="002060"/>
              </a:solidFill>
            </a:endParaRPr>
          </a:p>
          <a:p>
            <a:pPr marL="285750" indent="-285750">
              <a:lnSpc>
                <a:spcPct val="80000"/>
              </a:lnSpc>
              <a:buClr>
                <a:srgbClr val="002060"/>
              </a:buClr>
              <a:buSzPct val="100000"/>
              <a:buFont typeface="Wingdings" pitchFamily="2" charset="2"/>
              <a:buChar char="§"/>
              <a:defRPr/>
            </a:pPr>
            <a:r>
              <a:rPr lang="en-US" sz="2000" dirty="0" smtClean="0">
                <a:solidFill>
                  <a:srgbClr val="002060"/>
                </a:solidFill>
              </a:rPr>
              <a:t>.com - “un-authored sites” are not credible. </a:t>
            </a:r>
          </a:p>
          <a:p>
            <a:pPr marL="285750" indent="-285750">
              <a:lnSpc>
                <a:spcPct val="80000"/>
              </a:lnSpc>
              <a:buClr>
                <a:srgbClr val="002060"/>
              </a:buClr>
              <a:buSzPct val="100000"/>
              <a:buFont typeface="Wingdings" pitchFamily="2" charset="2"/>
              <a:buChar char="§"/>
              <a:defRPr/>
            </a:pPr>
            <a:endParaRPr lang="en-US" sz="2000" dirty="0" smtClean="0">
              <a:solidFill>
                <a:srgbClr val="002060"/>
              </a:solidFill>
            </a:endParaRPr>
          </a:p>
          <a:p>
            <a:pPr marL="285750" indent="-285750">
              <a:lnSpc>
                <a:spcPct val="80000"/>
              </a:lnSpc>
              <a:buClr>
                <a:srgbClr val="002060"/>
              </a:buClr>
              <a:buSzPct val="100000"/>
              <a:buFont typeface="Wingdings" pitchFamily="2" charset="2"/>
              <a:buChar char="§"/>
              <a:defRPr/>
            </a:pPr>
            <a:r>
              <a:rPr lang="en-US" sz="2000" dirty="0" smtClean="0">
                <a:solidFill>
                  <a:srgbClr val="002060"/>
                </a:solidFill>
              </a:rPr>
              <a:t>Note: Google, Yahoo, Ask.com are </a:t>
            </a:r>
            <a:r>
              <a:rPr lang="en-US" sz="2000" i="1" dirty="0" smtClean="0">
                <a:solidFill>
                  <a:srgbClr val="002060"/>
                </a:solidFill>
              </a:rPr>
              <a:t>search engines</a:t>
            </a:r>
            <a:r>
              <a:rPr lang="en-US" sz="2000" dirty="0" smtClean="0">
                <a:solidFill>
                  <a:srgbClr val="002060"/>
                </a:solidFill>
              </a:rPr>
              <a:t>, </a:t>
            </a:r>
          </a:p>
          <a:p>
            <a:pPr marL="285750" indent="-285750">
              <a:lnSpc>
                <a:spcPct val="80000"/>
              </a:lnSpc>
              <a:buClr>
                <a:srgbClr val="002060"/>
              </a:buClr>
              <a:buSzPct val="100000"/>
              <a:defRPr/>
            </a:pPr>
            <a:r>
              <a:rPr lang="en-US" sz="2000" dirty="0" smtClean="0">
                <a:solidFill>
                  <a:srgbClr val="002060"/>
                </a:solidFill>
              </a:rPr>
              <a:t>	not sources. Think of a search engine as a LIBRARY. </a:t>
            </a:r>
          </a:p>
          <a:p>
            <a:pPr marL="285750" indent="-285750">
              <a:lnSpc>
                <a:spcPct val="80000"/>
              </a:lnSpc>
              <a:buClr>
                <a:srgbClr val="002060"/>
              </a:buClr>
              <a:buSzPct val="100000"/>
              <a:defRPr/>
            </a:pPr>
            <a:r>
              <a:rPr lang="en-US" sz="2000" dirty="0" smtClean="0">
                <a:solidFill>
                  <a:srgbClr val="002060"/>
                </a:solidFill>
              </a:rPr>
              <a:t>	It is a place that has sources for you to find.</a:t>
            </a:r>
            <a:endParaRPr lang="en-US" sz="2000" dirty="0">
              <a:solidFill>
                <a:srgbClr val="002060"/>
              </a:solidFill>
            </a:endParaRPr>
          </a:p>
        </p:txBody>
      </p:sp>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38200" y="537358"/>
            <a:ext cx="3316720" cy="5482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
          <p:cNvPicPr>
            <a:picLocks noChangeAspect="1" noChangeArrowheads="1"/>
          </p:cNvPicPr>
          <p:nvPr/>
        </p:nvPicPr>
        <p:blipFill>
          <a:blip r:embed="rId3" cstate="print">
            <a:lum bright="-6000"/>
          </a:blip>
          <a:srcRect/>
          <a:stretch>
            <a:fillRect/>
          </a:stretch>
        </p:blipFill>
        <p:spPr bwMode="auto">
          <a:xfrm rot="420000">
            <a:off x="499467" y="308589"/>
            <a:ext cx="4052888" cy="5943600"/>
          </a:xfrm>
          <a:prstGeom prst="rect">
            <a:avLst/>
          </a:prstGeom>
          <a:noFill/>
          <a:ln w="9525">
            <a:noFill/>
            <a:round/>
            <a:headEnd/>
            <a:tailEnd/>
          </a:ln>
        </p:spPr>
      </p:pic>
      <p:pic>
        <p:nvPicPr>
          <p:cNvPr id="19" name="Picture 2"/>
          <p:cNvPicPr>
            <a:picLocks noChangeAspect="1" noChangeArrowheads="1"/>
          </p:cNvPicPr>
          <p:nvPr/>
        </p:nvPicPr>
        <p:blipFill>
          <a:blip r:embed="rId4" cstate="print"/>
          <a:srcRect/>
          <a:stretch>
            <a:fillRect/>
          </a:stretch>
        </p:blipFill>
        <p:spPr bwMode="auto">
          <a:xfrm>
            <a:off x="4583113" y="260171"/>
            <a:ext cx="4176712" cy="5334000"/>
          </a:xfrm>
          <a:prstGeom prst="rect">
            <a:avLst/>
          </a:prstGeom>
          <a:noFill/>
          <a:ln w="9525">
            <a:noFill/>
            <a:round/>
            <a:headEnd/>
            <a:tailEnd/>
          </a:ln>
        </p:spPr>
      </p:pic>
      <p:sp>
        <p:nvSpPr>
          <p:cNvPr id="16" name="Rounded Rectangle 15"/>
          <p:cNvSpPr/>
          <p:nvPr/>
        </p:nvSpPr>
        <p:spPr>
          <a:xfrm>
            <a:off x="304800" y="1295400"/>
            <a:ext cx="3505200" cy="3124200"/>
          </a:xfrm>
          <a:prstGeom prst="roundRect">
            <a:avLst/>
          </a:prstGeom>
          <a:solidFill>
            <a:srgbClr val="00194C">
              <a:alpha val="8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81000" y="1460986"/>
            <a:ext cx="3352800" cy="2785378"/>
          </a:xfrm>
          <a:prstGeom prst="rect">
            <a:avLst/>
          </a:prstGeom>
          <a:noFill/>
        </p:spPr>
        <p:txBody>
          <a:bodyPr wrap="square" rtlCol="0">
            <a:spAutoFit/>
          </a:bodyPr>
          <a:lstStyle/>
          <a:p>
            <a:pPr algn="ctr" eaLnBrk="0" hangingPunct="0">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500" dirty="0" smtClean="0">
                <a:solidFill>
                  <a:srgbClr val="FFFFFF"/>
                </a:solidFill>
                <a:cs typeface="Arial" charset="0"/>
              </a:rPr>
              <a:t>ONLINE databases for secondary sources are great!  Sometimes the secondary sources will use primary sources that are hard to find elsewhere too.</a:t>
            </a:r>
            <a:endParaRPr lang="en-US" altLang="en-US" sz="2500" dirty="0">
              <a:solidFill>
                <a:srgbClr val="FFFFFF"/>
              </a:solidFill>
              <a:cs typeface="Arial" charset="0"/>
            </a:endParaRPr>
          </a:p>
        </p:txBody>
      </p:sp>
      <p:sp>
        <p:nvSpPr>
          <p:cNvPr id="11" name="Rounded Rectangle 10"/>
          <p:cNvSpPr/>
          <p:nvPr/>
        </p:nvSpPr>
        <p:spPr>
          <a:xfrm>
            <a:off x="4495800" y="2590800"/>
            <a:ext cx="4267200" cy="1524000"/>
          </a:xfrm>
          <a:prstGeom prst="roundRect">
            <a:avLst/>
          </a:prstGeom>
          <a:solidFill>
            <a:srgbClr val="00194C">
              <a:alpha val="8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648200" y="2715905"/>
            <a:ext cx="4038600" cy="1246495"/>
          </a:xfrm>
          <a:prstGeom prst="rect">
            <a:avLst/>
          </a:prstGeom>
          <a:noFill/>
        </p:spPr>
        <p:txBody>
          <a:bodyPr wrap="square" rtlCol="0">
            <a:spAutoFit/>
          </a:bodyPr>
          <a:lstStyle/>
          <a:p>
            <a:pPr algn="ctr">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500" dirty="0" smtClean="0">
                <a:solidFill>
                  <a:srgbClr val="FFFFFF"/>
                </a:solidFill>
                <a:cs typeface="Arial" charset="0"/>
              </a:rPr>
              <a:t>J-STOR and “First Search” and other online databases are available at all CPL branches.</a:t>
            </a:r>
            <a:endParaRPr lang="en-US" altLang="en-US" sz="2500" dirty="0">
              <a:solidFill>
                <a:srgbClr val="FFFFFF"/>
              </a:solidFill>
              <a:cs typeface="Arial" charset="0"/>
            </a:endParaRPr>
          </a:p>
        </p:txBody>
      </p:sp>
      <p:sp>
        <p:nvSpPr>
          <p:cNvPr id="18" name="Rounded Rectangle 1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133772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descr="Library of Congress Home - Google Chrome"/>
          <p:cNvPicPr>
            <a:picLocks noChangeAspect="1"/>
          </p:cNvPicPr>
          <p:nvPr/>
        </p:nvPicPr>
        <p:blipFill>
          <a:blip r:embed="rId3" cstate="print"/>
          <a:srcRect r="13240"/>
          <a:stretch>
            <a:fillRect/>
          </a:stretch>
        </p:blipFill>
        <p:spPr bwMode="auto">
          <a:xfrm>
            <a:off x="2667000" y="380886"/>
            <a:ext cx="6138863" cy="3810114"/>
          </a:xfrm>
          <a:prstGeom prst="rect">
            <a:avLst/>
          </a:prstGeom>
          <a:noFill/>
          <a:ln w="6350">
            <a:solidFill>
              <a:schemeClr val="bg1"/>
            </a:solidFill>
            <a:miter lim="800000"/>
            <a:headEnd/>
            <a:tailEnd/>
          </a:ln>
        </p:spPr>
      </p:pic>
      <p:pic>
        <p:nvPicPr>
          <p:cNvPr id="20" name="Picture 1"/>
          <p:cNvPicPr>
            <a:picLocks noChangeAspect="1" noChangeArrowheads="1"/>
          </p:cNvPicPr>
          <p:nvPr/>
        </p:nvPicPr>
        <p:blipFill>
          <a:blip r:embed="rId4" cstate="print"/>
          <a:srcRect/>
          <a:stretch>
            <a:fillRect/>
          </a:stretch>
        </p:blipFill>
        <p:spPr bwMode="auto">
          <a:xfrm>
            <a:off x="381000" y="1295400"/>
            <a:ext cx="4876800" cy="3532188"/>
          </a:xfrm>
          <a:prstGeom prst="rect">
            <a:avLst/>
          </a:prstGeom>
          <a:noFill/>
          <a:ln w="6350">
            <a:solidFill>
              <a:schemeClr val="bg1"/>
            </a:solidFill>
            <a:round/>
            <a:headEnd/>
            <a:tailEnd/>
          </a:ln>
        </p:spPr>
      </p:pic>
      <p:sp>
        <p:nvSpPr>
          <p:cNvPr id="11" name="Rounded Rectangle 10"/>
          <p:cNvSpPr/>
          <p:nvPr/>
        </p:nvSpPr>
        <p:spPr>
          <a:xfrm>
            <a:off x="838200" y="4419600"/>
            <a:ext cx="6629400" cy="2133600"/>
          </a:xfrm>
          <a:prstGeom prst="roundRect">
            <a:avLst/>
          </a:prstGeom>
          <a:solidFill>
            <a:srgbClr val="00194C">
              <a:alpha val="88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38200" y="4584918"/>
            <a:ext cx="6629400" cy="1815882"/>
          </a:xfrm>
          <a:prstGeom prst="rect">
            <a:avLst/>
          </a:prstGeom>
          <a:noFill/>
        </p:spPr>
        <p:txBody>
          <a:bodyPr wrap="square" rtlCol="0">
            <a:spAutoFit/>
          </a:bodyPr>
          <a:lstStyle/>
          <a:p>
            <a:pPr algn="ctr">
              <a:spcBef>
                <a:spcPts val="112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dirty="0" smtClean="0">
                <a:solidFill>
                  <a:schemeClr val="bg1"/>
                </a:solidFill>
              </a:rPr>
              <a:t>Superior websites give you real primary sources and are usually connected to universities, government, historical societies/museums, special collections.</a:t>
            </a:r>
            <a:endParaRPr lang="en-US" altLang="en-US" sz="2500" dirty="0">
              <a:solidFill>
                <a:schemeClr val="bg1"/>
              </a:solidFill>
              <a:cs typeface="Arial" charset="0"/>
            </a:endParaRPr>
          </a:p>
        </p:txBody>
      </p:sp>
      <p:sp>
        <p:nvSpPr>
          <p:cNvPr id="8" name="Rounded Rectangle 7"/>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133772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a.thereadystore.com/mktg/blog/hurricane.jpg"/>
          <p:cNvPicPr>
            <a:picLocks noChangeAspect="1" noChangeArrowheads="1"/>
          </p:cNvPicPr>
          <p:nvPr/>
        </p:nvPicPr>
        <p:blipFill>
          <a:blip r:embed="rId3" cstate="print"/>
          <a:srcRect r="13334" b="13333"/>
          <a:stretch>
            <a:fillRect/>
          </a:stretch>
        </p:blipFill>
        <p:spPr bwMode="auto">
          <a:xfrm>
            <a:off x="0" y="0"/>
            <a:ext cx="9144000" cy="6858000"/>
          </a:xfrm>
          <a:prstGeom prst="rect">
            <a:avLst/>
          </a:prstGeom>
          <a:noFill/>
        </p:spPr>
      </p:pic>
      <p:sp>
        <p:nvSpPr>
          <p:cNvPr id="20" name="Rounded Rectangle 19"/>
          <p:cNvSpPr/>
          <p:nvPr/>
        </p:nvSpPr>
        <p:spPr>
          <a:xfrm>
            <a:off x="533400" y="4953000"/>
            <a:ext cx="4572000" cy="12954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09600" y="5029200"/>
            <a:ext cx="4343400" cy="1107996"/>
          </a:xfrm>
          <a:prstGeom prst="rect">
            <a:avLst/>
          </a:prstGeom>
        </p:spPr>
        <p:txBody>
          <a:bodyPr wrap="square">
            <a:spAutoFit/>
          </a:bodyPr>
          <a:lstStyle/>
          <a:p>
            <a:pPr algn="ctr">
              <a:spcBef>
                <a:spcPct val="50000"/>
              </a:spcBef>
              <a:buClr>
                <a:srgbClr val="000000"/>
              </a:buClr>
              <a:buSzPct val="100000"/>
              <a:buFont typeface="Times New Roman" pitchFamily="18" charset="0"/>
              <a:buNone/>
              <a:defRPr/>
            </a:pPr>
            <a:r>
              <a:rPr lang="en-US" sz="2200" dirty="0" smtClean="0">
                <a:solidFill>
                  <a:srgbClr val="002060"/>
                </a:solidFill>
                <a:effectLst>
                  <a:outerShdw blurRad="38100" dist="38100" dir="2700000" algn="tl">
                    <a:srgbClr val="000000">
                      <a:alpha val="43137"/>
                    </a:srgbClr>
                  </a:outerShdw>
                </a:effectLst>
              </a:rPr>
              <a:t>RECORD ALL THE INFORMATION FOR YOUR BIBLIOGRAPHY WHILE YOU ARE LOOKING AT THE SOURCE!</a:t>
            </a:r>
            <a:endParaRPr lang="en-US" sz="2200" dirty="0">
              <a:solidFill>
                <a:srgbClr val="002060"/>
              </a:solidFill>
              <a:effectLst>
                <a:outerShdw blurRad="38100" dist="38100" dir="2700000" algn="tl">
                  <a:srgbClr val="000000">
                    <a:alpha val="43137"/>
                  </a:srgbClr>
                </a:outerShdw>
              </a:effectLst>
            </a:endParaRPr>
          </a:p>
        </p:txBody>
      </p:sp>
      <p:sp>
        <p:nvSpPr>
          <p:cNvPr id="23" name="Rounded Rectangle 22"/>
          <p:cNvSpPr/>
          <p:nvPr/>
        </p:nvSpPr>
        <p:spPr>
          <a:xfrm>
            <a:off x="0" y="533400"/>
            <a:ext cx="9144000" cy="1676400"/>
          </a:xfrm>
          <a:prstGeom prst="roundRect">
            <a:avLst/>
          </a:prstGeom>
          <a:solidFill>
            <a:srgbClr val="00194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81000" y="624379"/>
            <a:ext cx="8305800" cy="1433021"/>
          </a:xfrm>
          <a:prstGeom prst="rect">
            <a:avLst/>
          </a:prstGeom>
          <a:noFill/>
        </p:spPr>
        <p:txBody>
          <a:bodyPr wrap="square" rtlCol="0">
            <a:spAutoFit/>
          </a:bodyPr>
          <a:lstStyle/>
          <a:p>
            <a:pPr algn="ctr">
              <a:lnSpc>
                <a:spcPct val="80000"/>
              </a:lnSpc>
            </a:pPr>
            <a:r>
              <a:rPr lang="en-US" altLang="en-US" sz="36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Keep track of all your sources as you are doing your research or you could get lost by the end of the journey.</a:t>
            </a:r>
            <a:endPar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ounded Rectangle 8"/>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7200" y="1905000"/>
            <a:ext cx="7086600" cy="4114800"/>
          </a:xfrm>
          <a:prstGeom prst="roundRect">
            <a:avLst/>
          </a:prstGeom>
          <a:solidFill>
            <a:srgbClr val="00194C">
              <a:alpha val="50000"/>
            </a:srgbClr>
          </a:solidFill>
          <a:ln>
            <a:solidFill>
              <a:srgbClr val="2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09600" y="643759"/>
            <a:ext cx="8001000" cy="890115"/>
          </a:xfrm>
          <a:prstGeom prst="rect">
            <a:avLst/>
          </a:prstGeom>
          <a:noFill/>
        </p:spPr>
        <p:txBody>
          <a:bodyPr wrap="square" rtlCol="0">
            <a:spAutoFit/>
          </a:bodyPr>
          <a:lstStyle/>
          <a:p>
            <a:pPr algn="ctr">
              <a:lnSpc>
                <a:spcPct val="80000"/>
              </a:lnSpc>
              <a:buClr>
                <a:srgbClr val="000000"/>
              </a:buClr>
              <a:buSzPct val="100000"/>
              <a:buFont typeface="Times New Roman" pitchFamily="18" charset="0"/>
              <a:buNone/>
            </a:pPr>
            <a:r>
              <a:rPr lang="en-US" sz="3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Just like historians, you will need to submit an </a:t>
            </a:r>
            <a:r>
              <a:rPr lang="en-US" sz="3200" u="sng"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Annotated Bibliography</a:t>
            </a:r>
            <a:r>
              <a:rPr lang="en-US" sz="3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with your project:</a:t>
            </a:r>
            <a:endParaRPr lang="en-US" altLang="en-US" sz="32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609600" y="2200062"/>
            <a:ext cx="6781800" cy="3526606"/>
          </a:xfrm>
          <a:prstGeom prst="rect">
            <a:avLst/>
          </a:prstGeom>
        </p:spPr>
        <p:txBody>
          <a:bodyPr wrap="square">
            <a:spAutoFit/>
          </a:bodyPr>
          <a:lstStyle/>
          <a:p>
            <a:pPr marL="458787" indent="-457200">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b="1" dirty="0" smtClean="0">
                <a:solidFill>
                  <a:schemeClr val="bg1"/>
                </a:solidFill>
              </a:rPr>
              <a:t> </a:t>
            </a:r>
            <a:r>
              <a:rPr lang="en-US" sz="3000" dirty="0" smtClean="0">
                <a:solidFill>
                  <a:schemeClr val="bg1"/>
                </a:solidFill>
              </a:rPr>
              <a:t>A </a:t>
            </a:r>
            <a:r>
              <a:rPr lang="en-US" sz="3000" i="1" dirty="0" smtClean="0">
                <a:solidFill>
                  <a:schemeClr val="bg1"/>
                </a:solidFill>
              </a:rPr>
              <a:t>bibliography</a:t>
            </a:r>
            <a:r>
              <a:rPr lang="en-US" sz="3000" dirty="0" smtClean="0">
                <a:solidFill>
                  <a:schemeClr val="bg1"/>
                </a:solidFill>
              </a:rPr>
              <a:t> contains citations--the detailed publication information--about every source you used.</a:t>
            </a:r>
          </a:p>
          <a:p>
            <a:pPr marL="458787" indent="-457200">
              <a:lnSpc>
                <a:spcPct val="80000"/>
              </a:lnSpc>
              <a:spcAft>
                <a:spcPts val="1200"/>
              </a:spcAft>
              <a:buFont typeface="Arial" pitchFamily="34"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smtClean="0">
                <a:solidFill>
                  <a:schemeClr val="bg1"/>
                </a:solidFill>
              </a:rPr>
              <a:t>An </a:t>
            </a:r>
            <a:r>
              <a:rPr lang="en-US" sz="3000" i="1" dirty="0" smtClean="0">
                <a:solidFill>
                  <a:schemeClr val="bg1"/>
                </a:solidFill>
              </a:rPr>
              <a:t>annotation</a:t>
            </a:r>
            <a:r>
              <a:rPr lang="en-US" sz="3000" dirty="0" smtClean="0">
                <a:solidFill>
                  <a:schemeClr val="bg1"/>
                </a:solidFill>
              </a:rPr>
              <a:t> is your summary of the source and explanation of how it was used in your project. </a:t>
            </a:r>
          </a:p>
          <a:p>
            <a:pPr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1500" dirty="0" smtClean="0">
                <a:solidFill>
                  <a:schemeClr val="bg1"/>
                </a:solidFill>
              </a:rPr>
              <a:t>   </a:t>
            </a:r>
            <a:endParaRPr lang="en-US" sz="1500" dirty="0" smtClean="0">
              <a:solidFill>
                <a:srgbClr val="9ED561"/>
              </a:solidFill>
            </a:endParaRPr>
          </a:p>
          <a:p>
            <a:pPr indent="-341313" algn="ctr">
              <a:spcBef>
                <a:spcPts val="450"/>
              </a:spcBef>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b="1" i="1" dirty="0" smtClean="0">
                <a:solidFill>
                  <a:srgbClr val="9ED561"/>
                </a:solidFill>
              </a:rPr>
              <a:t>(You will attach your Annotated Bibliography to the Summary Statement to give to your judges.)</a:t>
            </a:r>
          </a:p>
        </p:txBody>
      </p:sp>
      <p:sp>
        <p:nvSpPr>
          <p:cNvPr id="7" name="Rounded Rectangle 6"/>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832255" y="354524"/>
            <a:ext cx="5482945" cy="3379276"/>
            <a:chOff x="0" y="-1356575"/>
            <a:chExt cx="6812924" cy="4198976"/>
          </a:xfrm>
          <a:effectLst>
            <a:outerShdw blurRad="50800" dist="38100" dir="2700000" algn="tl" rotWithShape="0">
              <a:prstClr val="black">
                <a:alpha val="40000"/>
              </a:prstClr>
            </a:outerShdw>
          </a:effectLst>
        </p:grpSpPr>
        <p:pic>
          <p:nvPicPr>
            <p:cNvPr id="1027" name="Picture 3" descr="J:\Chicago Metro History Fair\Learning Materials\Becoming-Historian variations\annotated bibliography example - primary sourc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97" t="4833" r="5587" b="67975"/>
            <a:stretch/>
          </p:blipFill>
          <p:spPr bwMode="auto">
            <a:xfrm>
              <a:off x="0" y="-1356575"/>
              <a:ext cx="6812924" cy="27147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J:\Chicago Metro History Fair\Learning Materials\Becoming-Historian variations\annotated bibliography example - primary sourc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53" t="60840" r="5587" b="22370"/>
            <a:stretch/>
          </p:blipFill>
          <p:spPr bwMode="auto">
            <a:xfrm>
              <a:off x="0" y="1166073"/>
              <a:ext cx="6808631" cy="1676328"/>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ounded Rectangle 30"/>
          <p:cNvSpPr/>
          <p:nvPr/>
        </p:nvSpPr>
        <p:spPr>
          <a:xfrm>
            <a:off x="7467600" y="990600"/>
            <a:ext cx="1524000" cy="1548739"/>
          </a:xfrm>
          <a:prstGeom prst="roundRect">
            <a:avLst/>
          </a:prstGeom>
          <a:solidFill>
            <a:srgbClr val="00194C">
              <a:alpha val="50000"/>
            </a:srgbClr>
          </a:solidFill>
          <a:ln>
            <a:solidFill>
              <a:srgbClr val="13E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381000" y="3657600"/>
            <a:ext cx="1295400" cy="1371600"/>
          </a:xfrm>
          <a:prstGeom prst="roundRect">
            <a:avLst/>
          </a:prstGeom>
          <a:solidFill>
            <a:srgbClr val="00194C">
              <a:alpha val="50000"/>
            </a:srgbClr>
          </a:solidFill>
          <a:ln>
            <a:solidFill>
              <a:srgbClr val="13E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228600" y="838200"/>
            <a:ext cx="1447800" cy="1676400"/>
          </a:xfrm>
          <a:prstGeom prst="roundRect">
            <a:avLst/>
          </a:prstGeom>
          <a:solidFill>
            <a:srgbClr val="00194C">
              <a:alpha val="50000"/>
            </a:srgbClr>
          </a:solidFill>
          <a:ln>
            <a:solidFill>
              <a:srgbClr val="13E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AutoShape 2"/>
          <p:cNvCxnSpPr>
            <a:cxnSpLocks noChangeShapeType="1"/>
          </p:cNvCxnSpPr>
          <p:nvPr/>
        </p:nvCxnSpPr>
        <p:spPr bwMode="auto">
          <a:xfrm>
            <a:off x="6772275" y="3581400"/>
            <a:ext cx="1588" cy="1588"/>
          </a:xfrm>
          <a:prstGeom prst="bentConnector3">
            <a:avLst>
              <a:gd name="adj1" fmla="val 50000"/>
            </a:avLst>
          </a:prstGeom>
          <a:noFill/>
          <a:ln w="9525">
            <a:solidFill>
              <a:srgbClr val="000000"/>
            </a:solidFill>
            <a:round/>
            <a:headEnd/>
            <a:tailEnd/>
          </a:ln>
        </p:spPr>
      </p:cxnSp>
      <p:sp>
        <p:nvSpPr>
          <p:cNvPr id="17" name="Text Box 7"/>
          <p:cNvSpPr txBox="1">
            <a:spLocks noChangeArrowheads="1"/>
          </p:cNvSpPr>
          <p:nvPr/>
        </p:nvSpPr>
        <p:spPr bwMode="auto">
          <a:xfrm>
            <a:off x="7543800" y="1066800"/>
            <a:ext cx="1447800" cy="1387176"/>
          </a:xfrm>
          <a:prstGeom prst="rect">
            <a:avLst/>
          </a:prstGeom>
          <a:noFill/>
          <a:ln w="9525">
            <a:noFill/>
            <a:round/>
            <a:headEnd/>
            <a:tailEnd/>
          </a:ln>
        </p:spPr>
        <p:txBody>
          <a:bodyPr wrap="square" lIns="90000" tIns="46800" rIns="90000" bIns="46800">
            <a:spAutoFit/>
          </a:bodyPr>
          <a:lstStyle/>
          <a:p>
            <a:pPr>
              <a:spcBef>
                <a:spcPts val="87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400" b="0" dirty="0">
                <a:solidFill>
                  <a:schemeClr val="bg1"/>
                </a:solidFill>
                <a:cs typeface="Arial" charset="0"/>
              </a:rPr>
              <a:t>Bibliographic Information </a:t>
            </a:r>
            <a:r>
              <a:rPr lang="en-US" altLang="en-US" sz="1400" b="0" dirty="0" smtClean="0">
                <a:solidFill>
                  <a:schemeClr val="bg1"/>
                </a:solidFill>
                <a:cs typeface="Arial" charset="0"/>
              </a:rPr>
              <a:t/>
            </a:r>
            <a:br>
              <a:rPr lang="en-US" altLang="en-US" sz="1400" b="0" dirty="0" smtClean="0">
                <a:solidFill>
                  <a:schemeClr val="bg1"/>
                </a:solidFill>
                <a:cs typeface="Arial" charset="0"/>
              </a:rPr>
            </a:br>
            <a:r>
              <a:rPr lang="en-US" altLang="en-US" sz="1400" b="0" dirty="0" smtClean="0">
                <a:solidFill>
                  <a:schemeClr val="bg1"/>
                </a:solidFill>
                <a:cs typeface="Arial" charset="0"/>
              </a:rPr>
              <a:t>may </a:t>
            </a:r>
            <a:r>
              <a:rPr lang="en-US" altLang="en-US" sz="1400" b="0" dirty="0">
                <a:solidFill>
                  <a:schemeClr val="bg1"/>
                </a:solidFill>
                <a:cs typeface="Arial" charset="0"/>
              </a:rPr>
              <a:t>be either MLA or </a:t>
            </a:r>
            <a:r>
              <a:rPr lang="en-US" altLang="en-US" sz="1400" b="0" dirty="0" err="1">
                <a:solidFill>
                  <a:schemeClr val="bg1"/>
                </a:solidFill>
                <a:cs typeface="Arial" charset="0"/>
              </a:rPr>
              <a:t>Turabian</a:t>
            </a:r>
            <a:r>
              <a:rPr lang="en-US" altLang="en-US" sz="1400" b="0" dirty="0">
                <a:solidFill>
                  <a:schemeClr val="bg1"/>
                </a:solidFill>
                <a:cs typeface="Arial" charset="0"/>
              </a:rPr>
              <a:t> style.  </a:t>
            </a:r>
            <a:r>
              <a:rPr lang="en-US" altLang="en-US" sz="1400" b="0" dirty="0" smtClean="0">
                <a:solidFill>
                  <a:schemeClr val="bg1"/>
                </a:solidFill>
                <a:cs typeface="Arial" charset="0"/>
              </a:rPr>
              <a:t>But be </a:t>
            </a:r>
            <a:r>
              <a:rPr lang="en-US" altLang="en-US" sz="1400" b="0" dirty="0">
                <a:solidFill>
                  <a:schemeClr val="bg1"/>
                </a:solidFill>
                <a:cs typeface="Arial" charset="0"/>
              </a:rPr>
              <a:t>consistent.</a:t>
            </a:r>
          </a:p>
        </p:txBody>
      </p:sp>
      <p:sp>
        <p:nvSpPr>
          <p:cNvPr id="21" name="Text Box 11"/>
          <p:cNvSpPr txBox="1">
            <a:spLocks noChangeArrowheads="1"/>
          </p:cNvSpPr>
          <p:nvPr/>
        </p:nvSpPr>
        <p:spPr bwMode="auto">
          <a:xfrm>
            <a:off x="304800" y="685800"/>
            <a:ext cx="1295400" cy="1718035"/>
          </a:xfrm>
          <a:prstGeom prst="rect">
            <a:avLst/>
          </a:prstGeom>
          <a:noFill/>
          <a:ln w="9525">
            <a:noFill/>
            <a:round/>
            <a:headEnd/>
            <a:tailEnd/>
          </a:ln>
        </p:spPr>
        <p:txBody>
          <a:bodyPr lIns="90000" tIns="46800" rIns="90000" bIns="46800">
            <a:spAutoFit/>
          </a:bodyPr>
          <a:lstStyle/>
          <a:p>
            <a:pPr>
              <a:spcBef>
                <a:spcPts val="87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sz="1400" dirty="0">
              <a:solidFill>
                <a:srgbClr val="CC0000"/>
              </a:solidFill>
              <a:cs typeface="Arial" charset="0"/>
            </a:endParaRPr>
          </a:p>
          <a:p>
            <a:pPr>
              <a:spcBef>
                <a:spcPts val="87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400" dirty="0">
                <a:solidFill>
                  <a:schemeClr val="bg1"/>
                </a:solidFill>
                <a:cs typeface="Arial" charset="0"/>
              </a:rPr>
              <a:t>The annotation summarizes the source and explains how it was used in project.</a:t>
            </a:r>
          </a:p>
        </p:txBody>
      </p:sp>
      <p:sp>
        <p:nvSpPr>
          <p:cNvPr id="26" name="Text Box 21"/>
          <p:cNvSpPr txBox="1">
            <a:spLocks noChangeArrowheads="1"/>
          </p:cNvSpPr>
          <p:nvPr/>
        </p:nvSpPr>
        <p:spPr bwMode="auto">
          <a:xfrm>
            <a:off x="533400" y="3733800"/>
            <a:ext cx="1219200" cy="1171732"/>
          </a:xfrm>
          <a:prstGeom prst="rect">
            <a:avLst/>
          </a:prstGeom>
          <a:noFill/>
          <a:ln w="9525">
            <a:noFill/>
            <a:round/>
            <a:headEnd/>
            <a:tailEnd/>
          </a:ln>
        </p:spPr>
        <p:txBody>
          <a:bodyPr lIns="90000" tIns="46800" rIns="90000" bIns="46800">
            <a:spAutoFit/>
          </a:bodyPr>
          <a:lstStyle/>
          <a:p>
            <a:pPr>
              <a:spcBef>
                <a:spcPts val="875"/>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400" b="0" dirty="0">
                <a:solidFill>
                  <a:schemeClr val="bg1"/>
                </a:solidFill>
                <a:cs typeface="Arial" charset="0"/>
              </a:rPr>
              <a:t>Primary and Secondary Sources should be separated.</a:t>
            </a:r>
          </a:p>
        </p:txBody>
      </p:sp>
      <p:sp>
        <p:nvSpPr>
          <p:cNvPr id="32" name="Rounded Rectangle 31"/>
          <p:cNvSpPr/>
          <p:nvPr/>
        </p:nvSpPr>
        <p:spPr>
          <a:xfrm>
            <a:off x="7924800" y="5674752"/>
            <a:ext cx="983270" cy="965202"/>
          </a:xfrm>
          <a:prstGeom prst="roundRect">
            <a:avLst/>
          </a:prstGeom>
          <a:gradFill rotWithShape="0">
            <a:gsLst>
              <a:gs pos="0">
                <a:srgbClr val="006F96"/>
              </a:gs>
              <a:gs pos="58000">
                <a:srgbClr val="009BD2"/>
              </a:gs>
              <a:gs pos="100000">
                <a:srgbClr val="21C5FF"/>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Rounded Rectangle 4"/>
          <p:cNvSpPr/>
          <p:nvPr/>
        </p:nvSpPr>
        <p:spPr>
          <a:xfrm>
            <a:off x="7930077" y="5715000"/>
            <a:ext cx="977993" cy="8854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2. </a:t>
            </a:r>
            <a:r>
              <a:rPr lang="en-US" sz="1200" b="1" kern="1200" dirty="0" smtClean="0">
                <a:solidFill>
                  <a:schemeClr val="bg1"/>
                </a:solidFill>
              </a:rPr>
              <a:t>Take the Research Journey</a:t>
            </a:r>
            <a:endParaRPr lang="en-US" sz="1200" b="1" kern="1200" dirty="0">
              <a:solidFill>
                <a:schemeClr val="bg1"/>
              </a:solidFill>
            </a:endParaRPr>
          </a:p>
        </p:txBody>
      </p:sp>
      <p:grpSp>
        <p:nvGrpSpPr>
          <p:cNvPr id="4" name="Group 3"/>
          <p:cNvGrpSpPr>
            <a:grpSpLocks noChangeAspect="1"/>
          </p:cNvGrpSpPr>
          <p:nvPr/>
        </p:nvGrpSpPr>
        <p:grpSpPr>
          <a:xfrm>
            <a:off x="2062513" y="3810000"/>
            <a:ext cx="5481287" cy="2644411"/>
            <a:chOff x="-1421528" y="-1066800"/>
            <a:chExt cx="6805458" cy="3327540"/>
          </a:xfrm>
          <a:effectLst>
            <a:outerShdw blurRad="50800" dist="38100" dir="2700000" algn="tl" rotWithShape="0">
              <a:prstClr val="black">
                <a:alpha val="40000"/>
              </a:prstClr>
            </a:outerShdw>
          </a:effectLst>
        </p:grpSpPr>
        <p:pic>
          <p:nvPicPr>
            <p:cNvPr id="35" name="Picture 2" descr="J:\Chicago Metro History Fair\Learning Materials\Becoming-Historian variations\annotated bibliography example - secondary sourc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44" t="58283" r="5383" b="11696"/>
            <a:stretch/>
          </p:blipFill>
          <p:spPr bwMode="auto">
            <a:xfrm>
              <a:off x="-1421528" y="-734582"/>
              <a:ext cx="6805457" cy="29953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Chicago Metro History Fair\Learning Materials\Becoming-Historian variations\annotated bibliography example - secondary sourc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03" t="4832" r="5424" b="89532"/>
            <a:stretch/>
          </p:blipFill>
          <p:spPr bwMode="auto">
            <a:xfrm>
              <a:off x="-1421528" y="-1066800"/>
              <a:ext cx="6805458" cy="562377"/>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Line 32"/>
          <p:cNvSpPr>
            <a:spLocks noChangeShapeType="1"/>
          </p:cNvSpPr>
          <p:nvPr/>
        </p:nvSpPr>
        <p:spPr bwMode="auto">
          <a:xfrm flipV="1">
            <a:off x="1676400" y="4191000"/>
            <a:ext cx="647700" cy="0"/>
          </a:xfrm>
          <a:prstGeom prst="line">
            <a:avLst/>
          </a:prstGeom>
          <a:noFill/>
          <a:ln w="50800">
            <a:solidFill>
              <a:srgbClr val="13ECF1"/>
            </a:solidFill>
            <a:round/>
            <a:headEnd/>
            <a:tailEnd type="triangle" w="med" len="med"/>
          </a:ln>
          <a:effectLst>
            <a:outerShdw blurRad="50800" sx="102000" sy="102000" algn="ctr" rotWithShape="0">
              <a:prstClr val="black">
                <a:alpha val="94000"/>
              </a:prstClr>
            </a:outerShdw>
          </a:effectLst>
          <a:extLst>
            <a:ext uri="{909E8E84-426E-40dd-AFC4-6F175D3DCCD1}">
              <a14:hiddenFill xmlns:a14="http://schemas.microsoft.com/office/drawing/2010/main">
                <a:noFill/>
              </a14:hiddenFill>
            </a:ext>
          </a:extLst>
        </p:spPr>
        <p:txBody>
          <a:bodyPr/>
          <a:lstStyle/>
          <a:p>
            <a:endParaRPr lang="en-US" dirty="0"/>
          </a:p>
        </p:txBody>
      </p:sp>
      <p:sp>
        <p:nvSpPr>
          <p:cNvPr id="38" name="Line 32"/>
          <p:cNvSpPr>
            <a:spLocks noChangeShapeType="1"/>
          </p:cNvSpPr>
          <p:nvPr/>
        </p:nvSpPr>
        <p:spPr bwMode="auto">
          <a:xfrm flipV="1">
            <a:off x="1676400" y="1524000"/>
            <a:ext cx="647700" cy="0"/>
          </a:xfrm>
          <a:prstGeom prst="line">
            <a:avLst/>
          </a:prstGeom>
          <a:noFill/>
          <a:ln w="50800">
            <a:solidFill>
              <a:srgbClr val="13ECF1"/>
            </a:solidFill>
            <a:round/>
            <a:headEnd/>
            <a:tailEnd type="triangle" w="med" len="med"/>
          </a:ln>
          <a:effectLst>
            <a:outerShdw blurRad="50800" sx="102000" sy="102000" algn="ctr" rotWithShape="0">
              <a:prstClr val="black">
                <a:alpha val="94000"/>
              </a:prstClr>
            </a:outerShdw>
          </a:effectLst>
          <a:extLst>
            <a:ext uri="{909E8E84-426E-40dd-AFC4-6F175D3DCCD1}">
              <a14:hiddenFill xmlns:a14="http://schemas.microsoft.com/office/drawing/2010/main">
                <a:noFill/>
              </a14:hiddenFill>
            </a:ext>
          </a:extLst>
        </p:spPr>
        <p:txBody>
          <a:bodyPr/>
          <a:lstStyle/>
          <a:p>
            <a:endParaRPr lang="en-US" dirty="0"/>
          </a:p>
        </p:txBody>
      </p:sp>
      <p:sp>
        <p:nvSpPr>
          <p:cNvPr id="39" name="Line 32"/>
          <p:cNvSpPr>
            <a:spLocks noChangeShapeType="1"/>
          </p:cNvSpPr>
          <p:nvPr/>
        </p:nvSpPr>
        <p:spPr bwMode="auto">
          <a:xfrm flipH="1">
            <a:off x="6890986" y="2384716"/>
            <a:ext cx="576614" cy="154624"/>
          </a:xfrm>
          <a:prstGeom prst="line">
            <a:avLst/>
          </a:prstGeom>
          <a:noFill/>
          <a:ln w="50800">
            <a:solidFill>
              <a:srgbClr val="13ECF1"/>
            </a:solidFill>
            <a:round/>
            <a:headEnd/>
            <a:tailEnd type="triangle" w="med" len="med"/>
          </a:ln>
          <a:effectLst>
            <a:outerShdw blurRad="50800" sx="102000" sy="102000" algn="ctr" rotWithShape="0">
              <a:prstClr val="black">
                <a:alpha val="94000"/>
              </a:prstClr>
            </a:outerShdw>
          </a:effectLst>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7162800" y="4572000"/>
            <a:ext cx="1600200" cy="1981200"/>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3. </a:t>
            </a:r>
          </a:p>
          <a:p>
            <a:pPr lvl="0" algn="ctr" defTabSz="889000">
              <a:lnSpc>
                <a:spcPct val="90000"/>
              </a:lnSpc>
              <a:spcBef>
                <a:spcPct val="0"/>
              </a:spcBef>
              <a:spcAft>
                <a:spcPct val="35000"/>
              </a:spcAft>
            </a:pPr>
            <a:r>
              <a:rPr lang="en-US" sz="2000" b="1" kern="1200" dirty="0" smtClean="0">
                <a:solidFill>
                  <a:schemeClr val="bg1"/>
                </a:solidFill>
              </a:rPr>
              <a:t>Analyze Your Sources</a:t>
            </a:r>
            <a:endParaRPr lang="en-US" sz="2000" b="1" kern="1200" dirty="0">
              <a:solidFill>
                <a:schemeClr val="bg1"/>
              </a:solidFill>
            </a:endParaRPr>
          </a:p>
        </p:txBody>
      </p:sp>
      <p:pic>
        <p:nvPicPr>
          <p:cNvPr id="8" name="Picture 3"/>
          <p:cNvPicPr>
            <a:picLocks noChangeAspect="1" noChangeArrowheads="1"/>
          </p:cNvPicPr>
          <p:nvPr/>
        </p:nvPicPr>
        <p:blipFill>
          <a:blip r:embed="rId3" cstate="print"/>
          <a:srcRect/>
          <a:stretch>
            <a:fillRect/>
          </a:stretch>
        </p:blipFill>
        <p:spPr bwMode="auto">
          <a:xfrm>
            <a:off x="1573212" y="1981200"/>
            <a:ext cx="2693988" cy="4419600"/>
          </a:xfrm>
          <a:prstGeom prst="rect">
            <a:avLst/>
          </a:prstGeom>
          <a:noFill/>
          <a:ln w="9525">
            <a:noFill/>
            <a:round/>
            <a:headEnd/>
            <a:tailEnd/>
          </a:ln>
        </p:spPr>
      </p:pic>
      <p:sp>
        <p:nvSpPr>
          <p:cNvPr id="14" name="TextBox 13"/>
          <p:cNvSpPr txBox="1"/>
          <p:nvPr/>
        </p:nvSpPr>
        <p:spPr>
          <a:xfrm>
            <a:off x="1143000" y="304800"/>
            <a:ext cx="6861665" cy="597087"/>
          </a:xfrm>
          <a:prstGeom prst="rect">
            <a:avLst/>
          </a:prstGeom>
          <a:noFill/>
        </p:spPr>
        <p:txBody>
          <a:bodyPr wrap="square" rtlCol="0">
            <a:spAutoFit/>
          </a:bodyPr>
          <a:lstStyle/>
          <a:p>
            <a:pPr algn="ctr">
              <a:lnSpc>
                <a:spcPct val="80000"/>
              </a:lnSpc>
            </a:pPr>
            <a:r>
              <a:rPr lang="en-US" sz="4000" b="1" dirty="0" smtClean="0">
                <a:solidFill>
                  <a:srgbClr val="E09BFB"/>
                </a:solidFill>
                <a:effectLst>
                  <a:outerShdw blurRad="38100" dist="38100" dir="2700000" algn="tl">
                    <a:srgbClr val="000000">
                      <a:alpha val="43137"/>
                    </a:srgbClr>
                  </a:outerShdw>
                </a:effectLst>
              </a:rPr>
              <a:t>Step 3</a:t>
            </a:r>
          </a:p>
        </p:txBody>
      </p:sp>
      <p:sp>
        <p:nvSpPr>
          <p:cNvPr id="15" name="Rectangle 2"/>
          <p:cNvSpPr>
            <a:spLocks noGrp="1" noChangeArrowheads="1"/>
          </p:cNvSpPr>
          <p:nvPr>
            <p:ph type="subTitle" idx="4294967295"/>
          </p:nvPr>
        </p:nvSpPr>
        <p:spPr>
          <a:xfrm>
            <a:off x="1437971" y="914400"/>
            <a:ext cx="6334429" cy="762000"/>
          </a:xfrm>
        </p:spPr>
        <p:txBody>
          <a:bodyPr>
            <a:noAutofit/>
          </a:bodyPr>
          <a:lstStyle/>
          <a:p>
            <a:pPr marL="0" indent="0" algn="ctr" eaLnBrk="1" hangingPunct="1">
              <a:lnSpc>
                <a:spcPct val="7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Learning How to Take Notes and Analyze Your Sources</a:t>
            </a:r>
          </a:p>
        </p:txBody>
      </p:sp>
      <p:sp>
        <p:nvSpPr>
          <p:cNvPr id="2" name="Oval Callout 1"/>
          <p:cNvSpPr/>
          <p:nvPr/>
        </p:nvSpPr>
        <p:spPr>
          <a:xfrm>
            <a:off x="4058258" y="2209800"/>
            <a:ext cx="3561742" cy="1541963"/>
          </a:xfrm>
          <a:prstGeom prst="wedgeEllipseCallout">
            <a:avLst>
              <a:gd name="adj1" fmla="val -46948"/>
              <a:gd name="adj2" fmla="val 89083"/>
            </a:avLst>
          </a:prstGeom>
          <a:solidFill>
            <a:srgbClr val="002060">
              <a:alpha val="53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77029" y="2566722"/>
            <a:ext cx="3124200" cy="880241"/>
          </a:xfrm>
          <a:prstGeom prst="rect">
            <a:avLst/>
          </a:prstGeom>
          <a:noFill/>
        </p:spPr>
        <p:txBody>
          <a:bodyPr wrap="square" rtlCol="0">
            <a:spAutoFit/>
          </a:bodyPr>
          <a:lstStyle/>
          <a:p>
            <a:pPr algn="ctr">
              <a:lnSpc>
                <a:spcPct val="80000"/>
              </a:lnSpc>
            </a:pPr>
            <a:r>
              <a:rPr lang="en-US"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do I do with all of this?!?</a:t>
            </a:r>
            <a:endParaRPr lang="en-US"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88264050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33400" y="706528"/>
            <a:ext cx="8153400" cy="762000"/>
          </a:xfrm>
        </p:spPr>
        <p:txBody>
          <a:bodyPr>
            <a:normAutofit fontScale="85000" lnSpcReduction="20000"/>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When you’re researching, organize what you are finding into six main areas:</a:t>
            </a:r>
          </a:p>
        </p:txBody>
      </p:sp>
      <p:sp>
        <p:nvSpPr>
          <p:cNvPr id="10" name="Rounded Rectangle 9"/>
          <p:cNvSpPr/>
          <p:nvPr/>
        </p:nvSpPr>
        <p:spPr>
          <a:xfrm>
            <a:off x="1219200" y="1849528"/>
            <a:ext cx="6705600" cy="295107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14400" y="2000576"/>
            <a:ext cx="6865330" cy="2723823"/>
          </a:xfrm>
          <a:prstGeom prst="rect">
            <a:avLst/>
          </a:prstGeom>
        </p:spPr>
        <p:txBody>
          <a:bodyPr wrap="square">
            <a:spAutoFit/>
          </a:bodyPr>
          <a:lstStyle/>
          <a:p>
            <a:pPr marL="971550" lvl="1" indent="-514350">
              <a:buClr>
                <a:schemeClr val="bg1"/>
              </a:buClr>
              <a:buSzPct val="100000"/>
              <a:buFont typeface="+mj-lt"/>
              <a:buAutoNum type="arabicPeriod"/>
            </a:pPr>
            <a:r>
              <a:rPr lang="en-US" sz="2600" dirty="0" smtClean="0">
                <a:solidFill>
                  <a:schemeClr val="bg1"/>
                </a:solidFill>
              </a:rPr>
              <a:t> </a:t>
            </a:r>
            <a:r>
              <a:rPr lang="en-US" altLang="en-US" sz="2600" dirty="0" smtClean="0">
                <a:solidFill>
                  <a:schemeClr val="bg1"/>
                </a:solidFill>
              </a:rPr>
              <a:t>Description: </a:t>
            </a:r>
            <a:r>
              <a:rPr lang="en-US" altLang="en-US" sz="2600" dirty="0">
                <a:solidFill>
                  <a:schemeClr val="bg1"/>
                </a:solidFill>
              </a:rPr>
              <a:t>who, what, when, where</a:t>
            </a:r>
          </a:p>
          <a:p>
            <a:pPr marL="971550" lvl="1" indent="-514350">
              <a:buClr>
                <a:schemeClr val="bg1"/>
              </a:buClr>
              <a:buSzPct val="100000"/>
              <a:buFont typeface="+mj-lt"/>
              <a:buAutoNum type="arabicPeriod"/>
            </a:pPr>
            <a:r>
              <a:rPr lang="en-US" altLang="en-US" sz="2600" dirty="0">
                <a:solidFill>
                  <a:schemeClr val="bg1"/>
                </a:solidFill>
              </a:rPr>
              <a:t> Historical context</a:t>
            </a:r>
          </a:p>
          <a:p>
            <a:pPr marL="971550" lvl="1" indent="-514350">
              <a:buClr>
                <a:schemeClr val="bg1"/>
              </a:buClr>
              <a:buSzPct val="100000"/>
              <a:buFont typeface="+mj-lt"/>
              <a:buAutoNum type="arabicPeriod"/>
            </a:pPr>
            <a:r>
              <a:rPr lang="en-US" altLang="en-US" sz="2600" dirty="0">
                <a:solidFill>
                  <a:schemeClr val="bg1"/>
                </a:solidFill>
              </a:rPr>
              <a:t> What happened: how and why</a:t>
            </a:r>
          </a:p>
          <a:p>
            <a:pPr marL="971550" lvl="1" indent="-514350">
              <a:buClr>
                <a:schemeClr val="bg1"/>
              </a:buClr>
              <a:buSzPct val="100000"/>
              <a:buFont typeface="+mj-lt"/>
              <a:buAutoNum type="arabicPeriod"/>
            </a:pPr>
            <a:r>
              <a:rPr lang="en-US" altLang="en-US" sz="2600" dirty="0">
                <a:solidFill>
                  <a:schemeClr val="bg1"/>
                </a:solidFill>
              </a:rPr>
              <a:t> Causes or contributing factors</a:t>
            </a:r>
          </a:p>
          <a:p>
            <a:pPr marL="971550" lvl="1" indent="-514350">
              <a:buClr>
                <a:schemeClr val="bg1"/>
              </a:buClr>
              <a:buSzPct val="100000"/>
              <a:buFont typeface="+mj-lt"/>
              <a:buAutoNum type="arabicPeriod"/>
            </a:pPr>
            <a:r>
              <a:rPr lang="en-US" altLang="en-US" sz="2600" dirty="0">
                <a:solidFill>
                  <a:schemeClr val="bg1"/>
                </a:solidFill>
              </a:rPr>
              <a:t> What changed and why: effects </a:t>
            </a:r>
            <a:r>
              <a:rPr lang="en-US" altLang="en-US" sz="2600" dirty="0" smtClean="0">
                <a:solidFill>
                  <a:schemeClr val="bg1"/>
                </a:solidFill>
              </a:rPr>
              <a:t>&amp;  </a:t>
            </a:r>
            <a:r>
              <a:rPr lang="en-US" altLang="en-US" sz="2600" dirty="0">
                <a:solidFill>
                  <a:schemeClr val="bg1"/>
                </a:solidFill>
              </a:rPr>
              <a:t>impact </a:t>
            </a:r>
          </a:p>
          <a:p>
            <a:pPr marL="971550" lvl="1" indent="-514350">
              <a:buClr>
                <a:schemeClr val="bg1"/>
              </a:buClr>
              <a:buSzPct val="100000"/>
              <a:buFont typeface="+mj-lt"/>
              <a:buAutoNum type="arabicPeriod"/>
            </a:pPr>
            <a:r>
              <a:rPr lang="en-US" altLang="en-US" sz="2600" dirty="0">
                <a:solidFill>
                  <a:schemeClr val="bg1"/>
                </a:solidFill>
              </a:rPr>
              <a:t> Significance</a:t>
            </a:r>
          </a:p>
          <a:p>
            <a:pPr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1500" dirty="0" smtClean="0">
                <a:solidFill>
                  <a:schemeClr val="bg1"/>
                </a:solidFill>
              </a:rPr>
              <a:t>  </a:t>
            </a:r>
            <a:endParaRPr lang="en-US" sz="1500" dirty="0" smtClean="0">
              <a:solidFill>
                <a:srgbClr val="9ED561"/>
              </a:solidFill>
            </a:endParaRPr>
          </a:p>
        </p:txBody>
      </p:sp>
      <p:sp>
        <p:nvSpPr>
          <p:cNvPr id="12" name="Rectangle 2"/>
          <p:cNvSpPr>
            <a:spLocks noGrp="1" noChangeArrowheads="1"/>
          </p:cNvSpPr>
          <p:nvPr>
            <p:ph type="subTitle" idx="4294967295"/>
          </p:nvPr>
        </p:nvSpPr>
        <p:spPr>
          <a:xfrm>
            <a:off x="775690" y="5410200"/>
            <a:ext cx="6234710" cy="762000"/>
          </a:xfrm>
        </p:spPr>
        <p:txBody>
          <a:bodyPr>
            <a:noAutofit/>
          </a:bodyPr>
          <a:lstStyle/>
          <a:p>
            <a:pPr marL="0" indent="0"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500" b="1" dirty="0" smtClean="0">
                <a:solidFill>
                  <a:srgbClr val="E09BFB"/>
                </a:solidFill>
                <a:effectLst>
                  <a:outerShdw blurRad="38100" dist="38100" dir="2700000" algn="tl">
                    <a:srgbClr val="000000">
                      <a:alpha val="43137"/>
                    </a:srgbClr>
                  </a:outerShdw>
                </a:effectLst>
              </a:rPr>
              <a:t>Your notes = the information you are finding but ALSO your analysis of that information.</a:t>
            </a:r>
          </a:p>
        </p:txBody>
      </p:sp>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38686861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33400" y="457200"/>
            <a:ext cx="8153400" cy="7620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What is Context?</a:t>
            </a:r>
          </a:p>
        </p:txBody>
      </p:sp>
      <p:sp>
        <p:nvSpPr>
          <p:cNvPr id="10" name="Rounded Rectangle 9"/>
          <p:cNvSpPr/>
          <p:nvPr/>
        </p:nvSpPr>
        <p:spPr>
          <a:xfrm>
            <a:off x="4648200" y="1371600"/>
            <a:ext cx="3810000" cy="37338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343400" y="1655766"/>
            <a:ext cx="3893530" cy="3059299"/>
          </a:xfrm>
          <a:prstGeom prst="rect">
            <a:avLst/>
          </a:prstGeom>
        </p:spPr>
        <p:txBody>
          <a:bodyPr wrap="square">
            <a:spAutoFit/>
          </a:bodyPr>
          <a:lstStyle/>
          <a:p>
            <a:pPr marL="914400" lvl="1" indent="-457200">
              <a:lnSpc>
                <a:spcPct val="80000"/>
              </a:lnSpc>
              <a:spcAft>
                <a:spcPts val="1200"/>
              </a:spcAft>
              <a:buClr>
                <a:schemeClr val="bg1"/>
              </a:buClr>
              <a:buSzPct val="100000"/>
              <a:buFont typeface="Arial" panose="020B0604020202020204" pitchFamily="34" charset="0"/>
              <a:buChar char="•"/>
            </a:pPr>
            <a:r>
              <a:rPr lang="en-US" sz="2400" dirty="0" smtClean="0">
                <a:solidFill>
                  <a:schemeClr val="bg1"/>
                </a:solidFill>
              </a:rPr>
              <a:t>What else was going on at the same time that connects?</a:t>
            </a:r>
          </a:p>
          <a:p>
            <a:pPr marL="914400" lvl="1" indent="-457200">
              <a:lnSpc>
                <a:spcPct val="80000"/>
              </a:lnSpc>
              <a:spcAft>
                <a:spcPts val="1200"/>
              </a:spcAft>
              <a:buClr>
                <a:schemeClr val="bg1"/>
              </a:buClr>
              <a:buSzPct val="100000"/>
              <a:buFont typeface="Arial" panose="020B0604020202020204" pitchFamily="34" charset="0"/>
              <a:buChar char="•"/>
            </a:pPr>
            <a:r>
              <a:rPr lang="en-US" altLang="en-US" sz="2400" dirty="0" smtClean="0">
                <a:solidFill>
                  <a:schemeClr val="bg1"/>
                </a:solidFill>
              </a:rPr>
              <a:t>Who else was involved at the time?</a:t>
            </a:r>
          </a:p>
          <a:p>
            <a:pPr marL="914400" lvl="1" indent="-457200">
              <a:lnSpc>
                <a:spcPct val="80000"/>
              </a:lnSpc>
              <a:spcAft>
                <a:spcPts val="1200"/>
              </a:spcAft>
              <a:buClr>
                <a:schemeClr val="bg1"/>
              </a:buClr>
              <a:buSzPct val="100000"/>
              <a:buFont typeface="Arial" panose="020B0604020202020204" pitchFamily="34" charset="0"/>
              <a:buChar char="•"/>
            </a:pPr>
            <a:r>
              <a:rPr lang="en-US" altLang="en-US" sz="2400" dirty="0" smtClean="0">
                <a:solidFill>
                  <a:schemeClr val="bg1"/>
                </a:solidFill>
              </a:rPr>
              <a:t>What is the particular era in history called and how does your story fit in?</a:t>
            </a:r>
            <a:r>
              <a:rPr lang="en-US" sz="1500" dirty="0" smtClean="0">
                <a:solidFill>
                  <a:schemeClr val="bg1"/>
                </a:solidFill>
              </a:rPr>
              <a:t> </a:t>
            </a:r>
            <a:endParaRPr lang="en-US" sz="1500" dirty="0" smtClean="0">
              <a:solidFill>
                <a:srgbClr val="9ED561"/>
              </a:solidFill>
            </a:endParaRPr>
          </a:p>
        </p:txBody>
      </p:sp>
      <p:pic>
        <p:nvPicPr>
          <p:cNvPr id="8" name="Picture 6" descr="Image, Source: original negative"/>
          <p:cNvPicPr>
            <a:picLocks noChangeAspect="1" noChangeArrowheads="1"/>
          </p:cNvPicPr>
          <p:nvPr/>
        </p:nvPicPr>
        <p:blipFill>
          <a:blip r:embed="rId3">
            <a:extLst>
              <a:ext uri="{28A0092B-C50C-407E-A947-70E740481C1C}">
                <a14:useLocalDpi xmlns:a14="http://schemas.microsoft.com/office/drawing/2010/main" val="0"/>
              </a:ext>
            </a:extLst>
          </a:blip>
          <a:srcRect l="3220" t="25107" r="21170" b="5293"/>
          <a:stretch>
            <a:fillRect/>
          </a:stretch>
        </p:blipFill>
        <p:spPr bwMode="auto">
          <a:xfrm rot="21256834">
            <a:off x="626234" y="3079774"/>
            <a:ext cx="4213456" cy="3044194"/>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57201" y="1295400"/>
            <a:ext cx="3886199" cy="2362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2500" b="1" u="sng" dirty="0" smtClean="0">
                <a:solidFill>
                  <a:schemeClr val="bg1"/>
                </a:solidFill>
                <a:effectLst>
                  <a:outerShdw blurRad="38100" dist="38100" dir="2700000" algn="tl">
                    <a:srgbClr val="000000">
                      <a:alpha val="43137"/>
                    </a:srgbClr>
                  </a:outerShdw>
                </a:effectLst>
              </a:rPr>
              <a:t>BACKGROUND</a:t>
            </a:r>
          </a:p>
          <a:p>
            <a:pPr algn="l"/>
            <a:r>
              <a:rPr lang="en-US" altLang="en-US" sz="2500" b="1" dirty="0" smtClean="0">
                <a:solidFill>
                  <a:schemeClr val="bg1"/>
                </a:solidFill>
                <a:effectLst>
                  <a:outerShdw blurRad="38100" dist="38100" dir="2700000" algn="tl">
                    <a:srgbClr val="000000">
                      <a:alpha val="43137"/>
                    </a:srgbClr>
                  </a:outerShdw>
                </a:effectLst>
              </a:rPr>
              <a:t>How were things done or thought before the change?</a:t>
            </a:r>
          </a:p>
          <a:p>
            <a:pPr algn="l"/>
            <a:endParaRPr lang="en-US" altLang="en-US" sz="2400" dirty="0" smtClean="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2" name="Freeform 11"/>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34443055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0408"/>
            <a:ext cx="79248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 . </a:t>
            </a: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w</a:t>
            </a: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ebsite developers,</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2" name="Picture 2" descr="C:\Users\Rebecca\Desktop\Students Become Historians PPT\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5000" contrast="-9000"/>
                    </a14:imgEffect>
                  </a14:imgLayer>
                </a14:imgProps>
              </a:ext>
              <a:ext uri="{28A0092B-C50C-407E-A947-70E740481C1C}">
                <a14:useLocalDpi xmlns:a14="http://schemas.microsoft.com/office/drawing/2010/main" val="0"/>
              </a:ext>
            </a:extLst>
          </a:blip>
          <a:srcRect b="11166"/>
          <a:stretch/>
        </p:blipFill>
        <p:spPr bwMode="auto">
          <a:xfrm>
            <a:off x="1143000" y="1120519"/>
            <a:ext cx="6939057" cy="52040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9977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33400" y="457200"/>
            <a:ext cx="8153400" cy="762000"/>
          </a:xfrm>
        </p:spPr>
        <p:txBody>
          <a:bodyPr>
            <a:normAutofit fontScale="85000" lnSpcReduction="20000"/>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What makes a topic “Historically Significant”?</a:t>
            </a:r>
          </a:p>
        </p:txBody>
      </p:sp>
      <p:sp>
        <p:nvSpPr>
          <p:cNvPr id="10" name="Rounded Rectangle 9"/>
          <p:cNvSpPr/>
          <p:nvPr/>
        </p:nvSpPr>
        <p:spPr>
          <a:xfrm>
            <a:off x="381000" y="1320801"/>
            <a:ext cx="7391400" cy="4851399"/>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85800" y="1690128"/>
            <a:ext cx="6934200" cy="4253472"/>
          </a:xfrm>
          <a:prstGeom prst="rect">
            <a:avLst/>
          </a:prstGeom>
        </p:spPr>
        <p:txBody>
          <a:bodyPr wrap="square">
            <a:spAutoFit/>
          </a:bodyPr>
          <a:lstStyle/>
          <a:p>
            <a:pPr>
              <a:lnSpc>
                <a:spcPct val="80000"/>
              </a:lnSpc>
            </a:pPr>
            <a:r>
              <a:rPr lang="en-US" altLang="en-US" sz="2600" b="1" dirty="0">
                <a:solidFill>
                  <a:srgbClr val="E09BFB"/>
                </a:solidFill>
              </a:rPr>
              <a:t>Profound:</a:t>
            </a:r>
            <a:r>
              <a:rPr lang="en-US" altLang="en-US" sz="2600" dirty="0">
                <a:solidFill>
                  <a:srgbClr val="E09BFB"/>
                </a:solidFill>
              </a:rPr>
              <a:t> </a:t>
            </a:r>
            <a:r>
              <a:rPr lang="en-US" altLang="en-US" sz="2600" dirty="0">
                <a:solidFill>
                  <a:schemeClr val="bg1"/>
                </a:solidFill>
              </a:rPr>
              <a:t>How deeply people were </a:t>
            </a:r>
            <a:r>
              <a:rPr lang="en-US" altLang="en-US" sz="2600" dirty="0" smtClean="0">
                <a:solidFill>
                  <a:schemeClr val="bg1"/>
                </a:solidFill>
              </a:rPr>
              <a:t>or have been affected, lives changed?</a:t>
            </a:r>
          </a:p>
          <a:p>
            <a:pPr>
              <a:lnSpc>
                <a:spcPct val="80000"/>
              </a:lnSpc>
            </a:pPr>
            <a:endParaRPr lang="en-US" altLang="en-US" sz="2600" dirty="0" smtClean="0">
              <a:solidFill>
                <a:schemeClr val="bg1"/>
              </a:solidFill>
            </a:endParaRPr>
          </a:p>
          <a:p>
            <a:pPr>
              <a:lnSpc>
                <a:spcPct val="80000"/>
              </a:lnSpc>
            </a:pPr>
            <a:r>
              <a:rPr lang="en-US" altLang="en-US" sz="2600" b="1" dirty="0" smtClean="0">
                <a:solidFill>
                  <a:srgbClr val="E09BFB"/>
                </a:solidFill>
              </a:rPr>
              <a:t>Quantity</a:t>
            </a:r>
            <a:r>
              <a:rPr lang="en-US" altLang="en-US" sz="2600" b="1" dirty="0">
                <a:solidFill>
                  <a:srgbClr val="E09BFB"/>
                </a:solidFill>
              </a:rPr>
              <a:t>:</a:t>
            </a:r>
            <a:r>
              <a:rPr lang="en-US" altLang="en-US" sz="2600" b="1" dirty="0">
                <a:solidFill>
                  <a:schemeClr val="bg1"/>
                </a:solidFill>
              </a:rPr>
              <a:t> </a:t>
            </a:r>
            <a:r>
              <a:rPr lang="en-US" altLang="en-US" sz="2600" dirty="0">
                <a:solidFill>
                  <a:schemeClr val="bg1"/>
                </a:solidFill>
              </a:rPr>
              <a:t>Did it affect many or just a few? </a:t>
            </a:r>
            <a:r>
              <a:rPr lang="en-US" altLang="en-US" sz="2600" dirty="0" smtClean="0">
                <a:solidFill>
                  <a:schemeClr val="bg1"/>
                </a:solidFill>
              </a:rPr>
              <a:t>Were </a:t>
            </a:r>
            <a:r>
              <a:rPr lang="en-US" altLang="en-US" sz="2600" dirty="0">
                <a:solidFill>
                  <a:schemeClr val="bg1"/>
                </a:solidFill>
              </a:rPr>
              <a:t>the effects widespread or limited?</a:t>
            </a:r>
          </a:p>
          <a:p>
            <a:pPr>
              <a:lnSpc>
                <a:spcPct val="80000"/>
              </a:lnSpc>
            </a:pPr>
            <a:endParaRPr lang="en-US" altLang="en-US" sz="2600" b="1" dirty="0" smtClean="0">
              <a:solidFill>
                <a:srgbClr val="E09BFB"/>
              </a:solidFill>
            </a:endParaRPr>
          </a:p>
          <a:p>
            <a:pPr>
              <a:lnSpc>
                <a:spcPct val="80000"/>
              </a:lnSpc>
            </a:pPr>
            <a:r>
              <a:rPr lang="en-US" altLang="en-US" sz="2600" b="1" dirty="0" smtClean="0">
                <a:solidFill>
                  <a:srgbClr val="E09BFB"/>
                </a:solidFill>
              </a:rPr>
              <a:t>Durable</a:t>
            </a:r>
            <a:r>
              <a:rPr lang="en-US" altLang="en-US" sz="2600" b="1" dirty="0">
                <a:solidFill>
                  <a:srgbClr val="E09BFB"/>
                </a:solidFill>
              </a:rPr>
              <a:t>:</a:t>
            </a:r>
            <a:r>
              <a:rPr lang="en-US" altLang="en-US" sz="2600" b="1" dirty="0">
                <a:solidFill>
                  <a:schemeClr val="bg1"/>
                </a:solidFill>
              </a:rPr>
              <a:t> </a:t>
            </a:r>
            <a:r>
              <a:rPr lang="en-US" altLang="en-US" sz="2600" dirty="0">
                <a:solidFill>
                  <a:schemeClr val="bg1"/>
                </a:solidFill>
              </a:rPr>
              <a:t>Did the effects last a long time </a:t>
            </a:r>
            <a:r>
              <a:rPr lang="en-US" altLang="en-US" sz="2600" dirty="0" smtClean="0">
                <a:solidFill>
                  <a:schemeClr val="bg1"/>
                </a:solidFill>
              </a:rPr>
              <a:t>or fade </a:t>
            </a:r>
            <a:r>
              <a:rPr lang="en-US" altLang="en-US" sz="2600" dirty="0">
                <a:solidFill>
                  <a:schemeClr val="bg1"/>
                </a:solidFill>
              </a:rPr>
              <a:t>quickly?</a:t>
            </a:r>
          </a:p>
          <a:p>
            <a:pPr>
              <a:lnSpc>
                <a:spcPct val="80000"/>
              </a:lnSpc>
            </a:pPr>
            <a:endParaRPr lang="en-US" altLang="en-US" sz="2600" b="1" dirty="0" smtClean="0">
              <a:solidFill>
                <a:srgbClr val="E09BFB"/>
              </a:solidFill>
            </a:endParaRPr>
          </a:p>
          <a:p>
            <a:pPr>
              <a:lnSpc>
                <a:spcPct val="80000"/>
              </a:lnSpc>
            </a:pPr>
            <a:r>
              <a:rPr lang="en-US" altLang="en-US" sz="2600" b="1" dirty="0" smtClean="0">
                <a:solidFill>
                  <a:srgbClr val="E09BFB"/>
                </a:solidFill>
              </a:rPr>
              <a:t>Relevant</a:t>
            </a:r>
            <a:r>
              <a:rPr lang="en-US" altLang="en-US" sz="2600" b="1" dirty="0">
                <a:solidFill>
                  <a:srgbClr val="E09BFB"/>
                </a:solidFill>
              </a:rPr>
              <a:t>:  </a:t>
            </a:r>
            <a:r>
              <a:rPr lang="en-US" altLang="en-US" sz="2600" dirty="0">
                <a:solidFill>
                  <a:schemeClr val="bg1"/>
                </a:solidFill>
              </a:rPr>
              <a:t>How does it contribute to our </a:t>
            </a:r>
            <a:r>
              <a:rPr lang="en-US" altLang="en-US" sz="2600" dirty="0" smtClean="0">
                <a:solidFill>
                  <a:schemeClr val="bg1"/>
                </a:solidFill>
              </a:rPr>
              <a:t>understanding </a:t>
            </a:r>
            <a:r>
              <a:rPr lang="en-US" altLang="en-US" sz="2600" dirty="0">
                <a:solidFill>
                  <a:schemeClr val="bg1"/>
                </a:solidFill>
              </a:rPr>
              <a:t>of the past/present? Does </a:t>
            </a:r>
            <a:r>
              <a:rPr lang="en-US" altLang="en-US" sz="2600" dirty="0" smtClean="0">
                <a:solidFill>
                  <a:schemeClr val="bg1"/>
                </a:solidFill>
              </a:rPr>
              <a:t>it </a:t>
            </a:r>
            <a:r>
              <a:rPr lang="en-US" altLang="en-US" sz="2600" dirty="0">
                <a:solidFill>
                  <a:schemeClr val="bg1"/>
                </a:solidFill>
              </a:rPr>
              <a:t>carry any meaning to historians </a:t>
            </a:r>
            <a:r>
              <a:rPr lang="en-US" altLang="en-US" sz="2600" dirty="0" smtClean="0">
                <a:solidFill>
                  <a:schemeClr val="bg1"/>
                </a:solidFill>
              </a:rPr>
              <a:t>today— can </a:t>
            </a:r>
            <a:r>
              <a:rPr lang="en-US" altLang="en-US" sz="2600" dirty="0">
                <a:solidFill>
                  <a:schemeClr val="bg1"/>
                </a:solidFill>
              </a:rPr>
              <a:t>we learn from it?</a:t>
            </a:r>
          </a:p>
        </p:txBody>
      </p:sp>
      <p:sp>
        <p:nvSpPr>
          <p:cNvPr id="6" name="Freeform 5"/>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4743634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457200" y="685800"/>
            <a:ext cx="8153400" cy="1371600"/>
          </a:xfrm>
        </p:spPr>
        <p:txBody>
          <a:bodyPr>
            <a:normAutofit fontScale="85000" lnSpcReduction="10000"/>
          </a:bodyPr>
          <a:lstStyle/>
          <a:p>
            <a:pPr marL="0" indent="0"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Once you’ve narrowed your topic, asked a historical question, and done more research, you will be able to write a “working“ thesis.</a:t>
            </a:r>
          </a:p>
        </p:txBody>
      </p:sp>
      <p:sp>
        <p:nvSpPr>
          <p:cNvPr id="4" name="Pentagon 3"/>
          <p:cNvSpPr/>
          <p:nvPr/>
        </p:nvSpPr>
        <p:spPr>
          <a:xfrm>
            <a:off x="838200" y="2514600"/>
            <a:ext cx="6324600" cy="3352800"/>
          </a:xfrm>
          <a:prstGeom prst="homePlate">
            <a:avLst/>
          </a:prstGeom>
          <a:solidFill>
            <a:srgbClr val="002060">
              <a:alpha val="53000"/>
            </a:srgbClr>
          </a:solidFill>
          <a:ln>
            <a:solidFill>
              <a:srgbClr val="D57A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1143000" y="2971800"/>
            <a:ext cx="5715000" cy="26987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smtClean="0">
                <a:solidFill>
                  <a:schemeClr val="bg1"/>
                </a:solidFill>
                <a:effectLst>
                  <a:outerShdw blurRad="38100" dist="38100" dir="2700000" algn="tl">
                    <a:srgbClr val="000000"/>
                  </a:outerShdw>
                </a:effectLst>
              </a:rPr>
              <a:t>A thesis statement </a:t>
            </a: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smtClean="0">
                <a:solidFill>
                  <a:schemeClr val="bg1"/>
                </a:solidFill>
                <a:effectLst>
                  <a:outerShdw blurRad="38100" dist="38100" dir="2700000" algn="tl">
                    <a:srgbClr val="000000"/>
                  </a:outerShdw>
                </a:effectLst>
              </a:rPr>
              <a:t>tells us in one or two </a:t>
            </a: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smtClean="0">
                <a:solidFill>
                  <a:schemeClr val="bg1"/>
                </a:solidFill>
                <a:effectLst>
                  <a:outerShdw blurRad="38100" dist="38100" dir="2700000" algn="tl">
                    <a:srgbClr val="000000"/>
                  </a:outerShdw>
                </a:effectLst>
              </a:rPr>
              <a:t>sentences what you are going </a:t>
            </a: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smtClean="0">
                <a:solidFill>
                  <a:schemeClr val="bg1"/>
                </a:solidFill>
                <a:effectLst>
                  <a:outerShdw blurRad="38100" dist="38100" dir="2700000" algn="tl">
                    <a:srgbClr val="000000"/>
                  </a:outerShdw>
                </a:effectLst>
              </a:rPr>
              <a:t>to argue for in your project.  </a:t>
            </a: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dirty="0">
              <a:solidFill>
                <a:schemeClr val="bg1"/>
              </a:solidFill>
              <a:effectLst>
                <a:outerShdw blurRad="38100" dist="38100" dir="2700000" algn="tl">
                  <a:srgbClr val="000000"/>
                </a:outerShdw>
              </a:effectLst>
            </a:endParaRPr>
          </a:p>
          <a:p>
            <a:pPr algn="l">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smtClean="0">
                <a:solidFill>
                  <a:schemeClr val="bg1"/>
                </a:solidFill>
                <a:effectLst>
                  <a:outerShdw blurRad="38100" dist="38100" dir="2700000" algn="tl">
                    <a:srgbClr val="000000"/>
                  </a:outerShdw>
                </a:effectLst>
              </a:rPr>
              <a:t>It is your </a:t>
            </a:r>
            <a:r>
              <a:rPr lang="en-US" altLang="en-US" i="1" u="sng" dirty="0" smtClean="0">
                <a:solidFill>
                  <a:schemeClr val="bg1"/>
                </a:solidFill>
                <a:effectLst>
                  <a:outerShdw blurRad="38100" dist="38100" dir="2700000" algn="tl">
                    <a:srgbClr val="000000"/>
                  </a:outerShdw>
                </a:effectLst>
              </a:rPr>
              <a:t>answer</a:t>
            </a:r>
            <a:r>
              <a:rPr lang="en-US" altLang="en-US" dirty="0" smtClean="0">
                <a:solidFill>
                  <a:schemeClr val="bg1"/>
                </a:solidFill>
                <a:effectLst>
                  <a:outerShdw blurRad="38100" dist="38100" dir="2700000" algn="tl">
                    <a:srgbClr val="000000"/>
                  </a:outerShdw>
                </a:effectLst>
              </a:rPr>
              <a:t> to your historical question.</a:t>
            </a:r>
          </a:p>
        </p:txBody>
      </p:sp>
      <p:sp>
        <p:nvSpPr>
          <p:cNvPr id="6" name="Freeform 5"/>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37069920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ln w="12700">
                  <a:solidFill>
                    <a:schemeClr val="bg1"/>
                  </a:solidFill>
                </a:ln>
                <a:solidFill>
                  <a:schemeClr val="bg1"/>
                </a:solidFill>
              </a:rPr>
              <a:t>From the Question to Thesis</a:t>
            </a:r>
            <a:endParaRPr lang="en-US" dirty="0">
              <a:ln w="12700">
                <a:solidFill>
                  <a:schemeClr val="bg1"/>
                </a:solidFill>
              </a:ln>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7146553"/>
              </p:ext>
            </p:extLst>
          </p:nvPr>
        </p:nvGraphicFramePr>
        <p:xfrm>
          <a:off x="381000" y="13716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reeform 4"/>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21468595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457200" y="609600"/>
            <a:ext cx="8153400" cy="13716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 Strong Thesis:</a:t>
            </a:r>
          </a:p>
        </p:txBody>
      </p:sp>
      <p:sp>
        <p:nvSpPr>
          <p:cNvPr id="6" name="Rounded Rectangle 5"/>
          <p:cNvSpPr/>
          <p:nvPr/>
        </p:nvSpPr>
        <p:spPr>
          <a:xfrm>
            <a:off x="533400" y="1524000"/>
            <a:ext cx="7848600" cy="35814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p:cNvSpPr txBox="1">
            <a:spLocks noChangeArrowheads="1"/>
          </p:cNvSpPr>
          <p:nvPr/>
        </p:nvSpPr>
        <p:spPr>
          <a:xfrm>
            <a:off x="758335" y="1778876"/>
            <a:ext cx="7471265" cy="31741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smtClean="0">
                <a:solidFill>
                  <a:schemeClr val="bg1"/>
                </a:solidFill>
                <a:effectLst>
                  <a:outerShdw blurRad="38100" dist="38100" dir="2700000" algn="tl">
                    <a:srgbClr val="000000">
                      <a:alpha val="43137"/>
                    </a:srgbClr>
                  </a:outerShdw>
                </a:effectLst>
              </a:rPr>
              <a:t>Takes a stand -- makes a specific argument or interpretation</a:t>
            </a:r>
          </a:p>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smtClean="0">
                <a:solidFill>
                  <a:schemeClr val="bg1"/>
                </a:solidFill>
                <a:effectLst>
                  <a:outerShdw blurRad="38100" dist="38100" dir="2700000" algn="tl">
                    <a:srgbClr val="000000">
                      <a:alpha val="43137"/>
                    </a:srgbClr>
                  </a:outerShdw>
                </a:effectLst>
              </a:rPr>
              <a:t>Has a narrow and specific focus</a:t>
            </a:r>
          </a:p>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smtClean="0">
                <a:solidFill>
                  <a:schemeClr val="bg1"/>
                </a:solidFill>
                <a:effectLst>
                  <a:outerShdw blurRad="38100" dist="38100" dir="2700000" algn="tl">
                    <a:srgbClr val="000000">
                      <a:alpha val="43137"/>
                    </a:srgbClr>
                  </a:outerShdw>
                </a:effectLst>
              </a:rPr>
              <a:t>Based on &amp; can be supported with evidence</a:t>
            </a:r>
          </a:p>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smtClean="0">
                <a:solidFill>
                  <a:schemeClr val="bg1"/>
                </a:solidFill>
                <a:effectLst>
                  <a:outerShdw blurRad="38100" dist="38100" dir="2700000" algn="tl">
                    <a:srgbClr val="000000">
                      <a:alpha val="43137"/>
                    </a:srgbClr>
                  </a:outerShdw>
                </a:effectLst>
              </a:rPr>
              <a:t>Explains historical impact, significance, or change over time, and</a:t>
            </a:r>
          </a:p>
          <a:p>
            <a:pPr marL="341313" indent="-341313" algn="l">
              <a:lnSpc>
                <a:spcPct val="70000"/>
              </a:lnSpc>
              <a:spcBef>
                <a:spcPts val="0"/>
              </a:spcBef>
              <a:spcAft>
                <a:spcPts val="1800"/>
              </a:spcAft>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smtClean="0">
                <a:solidFill>
                  <a:schemeClr val="bg1"/>
                </a:solidFill>
                <a:effectLst>
                  <a:outerShdw blurRad="38100" dist="38100" dir="2700000" algn="tl">
                    <a:srgbClr val="000000">
                      <a:alpha val="43137"/>
                    </a:srgbClr>
                  </a:outerShdw>
                </a:effectLst>
              </a:rPr>
              <a:t>Can be communicated in one or two sentences.</a:t>
            </a:r>
          </a:p>
        </p:txBody>
      </p:sp>
      <p:sp>
        <p:nvSpPr>
          <p:cNvPr id="8" name="Freeform 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108730593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943600" y="990600"/>
            <a:ext cx="2514600" cy="1371600"/>
          </a:xfrm>
        </p:spPr>
        <p:txBody>
          <a:bodyPr>
            <a:normAutofit lnSpcReduction="10000"/>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What’s your point?</a:t>
            </a:r>
          </a:p>
        </p:txBody>
      </p:sp>
      <p:sp>
        <p:nvSpPr>
          <p:cNvPr id="4" name="Pentagon 3"/>
          <p:cNvSpPr/>
          <p:nvPr/>
        </p:nvSpPr>
        <p:spPr>
          <a:xfrm rot="3667371">
            <a:off x="818620" y="3158446"/>
            <a:ext cx="3895011" cy="1559081"/>
          </a:xfrm>
          <a:prstGeom prst="homePlate">
            <a:avLst/>
          </a:prstGeom>
          <a:solidFill>
            <a:srgbClr val="BE67C5"/>
          </a:solidFill>
          <a:ln>
            <a:noFill/>
          </a:ln>
          <a:effectLst>
            <a:outerShdw blurRad="177800" sx="102000" sy="102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a:spLocks noGrp="1" noChangeArrowheads="1"/>
          </p:cNvSpPr>
          <p:nvPr>
            <p:ph type="subTitle" idx="4294967295"/>
          </p:nvPr>
        </p:nvSpPr>
        <p:spPr>
          <a:xfrm>
            <a:off x="381000" y="990600"/>
            <a:ext cx="3619500" cy="13716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 other words . . .</a:t>
            </a:r>
          </a:p>
        </p:txBody>
      </p:sp>
      <p:sp>
        <p:nvSpPr>
          <p:cNvPr id="2" name="Oval Callout 1"/>
          <p:cNvSpPr/>
          <p:nvPr/>
        </p:nvSpPr>
        <p:spPr>
          <a:xfrm>
            <a:off x="4495800" y="3048000"/>
            <a:ext cx="3048000" cy="2033459"/>
          </a:xfrm>
          <a:prstGeom prst="wedgeEllipseCallout">
            <a:avLst>
              <a:gd name="adj1" fmla="val -64907"/>
              <a:gd name="adj2" fmla="val 75243"/>
            </a:avLst>
          </a:prstGeom>
          <a:solidFill>
            <a:srgbClr val="002060">
              <a:alpha val="62000"/>
            </a:srgbClr>
          </a:solidFill>
          <a:ln>
            <a:solidFill>
              <a:srgbClr val="D57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4737538" y="3553554"/>
            <a:ext cx="2653862" cy="132324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70000"/>
              </a:lnSpc>
              <a:spcBef>
                <a:spcPts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3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You know you have a thesis if someone else could make a different argument</a:t>
            </a:r>
            <a:r>
              <a:rPr lang="en-US" altLang="en-US" sz="2000" dirty="0" smtClean="0">
                <a:ln w="12700">
                  <a:solidFill>
                    <a:schemeClr val="tx1"/>
                  </a:solidFill>
                </a:ln>
                <a:solidFill>
                  <a:schemeClr val="bg1"/>
                </a:solidFill>
                <a:effectLst>
                  <a:outerShdw blurRad="38100" dist="38100" dir="2700000" algn="tl">
                    <a:srgbClr val="000000"/>
                  </a:outerShdw>
                </a:effectLst>
              </a:rPr>
              <a:t>!</a:t>
            </a:r>
          </a:p>
        </p:txBody>
      </p:sp>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420494679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457200" y="381000"/>
            <a:ext cx="8153400" cy="7620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Evaluate these theses:</a:t>
            </a:r>
          </a:p>
        </p:txBody>
      </p:sp>
      <p:sp>
        <p:nvSpPr>
          <p:cNvPr id="6" name="Rounded Rectangle 5"/>
          <p:cNvSpPr/>
          <p:nvPr/>
        </p:nvSpPr>
        <p:spPr>
          <a:xfrm>
            <a:off x="381000" y="1143000"/>
            <a:ext cx="7391399" cy="12192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p:cNvSpPr txBox="1">
            <a:spLocks noChangeArrowheads="1"/>
          </p:cNvSpPr>
          <p:nvPr/>
        </p:nvSpPr>
        <p:spPr>
          <a:xfrm>
            <a:off x="609600" y="1295400"/>
            <a:ext cx="7162799" cy="9643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a:solidFill>
                  <a:schemeClr val="bg1"/>
                </a:solidFill>
              </a:rPr>
              <a:t>After the 1919 riot the means of enforcing segregation became more accepted, more formal, often more violent, and completely legal</a:t>
            </a:r>
            <a:r>
              <a:rPr lang="en-US" altLang="en-US" sz="2300" i="1" dirty="0" smtClean="0">
                <a:solidFill>
                  <a:schemeClr val="bg1"/>
                </a:solidFill>
              </a:rPr>
              <a:t>.</a:t>
            </a:r>
            <a:endParaRPr lang="en-US" altLang="en-US" sz="2300" i="1" dirty="0" smtClean="0">
              <a:solidFill>
                <a:schemeClr val="bg1"/>
              </a:solidFill>
              <a:effectLst>
                <a:outerShdw blurRad="38100" dist="38100" dir="2700000" algn="tl">
                  <a:srgbClr val="000000">
                    <a:alpha val="43137"/>
                  </a:srgbClr>
                </a:outerShdw>
              </a:effectLst>
            </a:endParaRPr>
          </a:p>
        </p:txBody>
      </p:sp>
      <p:sp>
        <p:nvSpPr>
          <p:cNvPr id="8" name="Rounded Rectangle 7"/>
          <p:cNvSpPr/>
          <p:nvPr/>
        </p:nvSpPr>
        <p:spPr>
          <a:xfrm>
            <a:off x="762000" y="2514600"/>
            <a:ext cx="8001000" cy="63456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2"/>
          <p:cNvSpPr txBox="1">
            <a:spLocks noChangeArrowheads="1"/>
          </p:cNvSpPr>
          <p:nvPr/>
        </p:nvSpPr>
        <p:spPr>
          <a:xfrm>
            <a:off x="986935" y="2667000"/>
            <a:ext cx="7699865" cy="48216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a:solidFill>
                  <a:schemeClr val="bg1"/>
                </a:solidFill>
              </a:rPr>
              <a:t>Pesticides kill thousands of farm workers and must be </a:t>
            </a:r>
            <a:r>
              <a:rPr lang="en-US" altLang="en-US" sz="2300" i="1" dirty="0" smtClean="0">
                <a:solidFill>
                  <a:schemeClr val="bg1"/>
                </a:solidFill>
              </a:rPr>
              <a:t>stopped.</a:t>
            </a:r>
            <a:endParaRPr lang="en-US" altLang="en-US" sz="2000" i="1" dirty="0"/>
          </a:p>
        </p:txBody>
      </p:sp>
      <p:sp>
        <p:nvSpPr>
          <p:cNvPr id="11" name="Rounded Rectangle 10"/>
          <p:cNvSpPr/>
          <p:nvPr/>
        </p:nvSpPr>
        <p:spPr>
          <a:xfrm>
            <a:off x="1219200" y="3352800"/>
            <a:ext cx="7391400" cy="63456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1367935" y="3505200"/>
            <a:ext cx="7166465" cy="48216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smtClean="0">
                <a:solidFill>
                  <a:schemeClr val="bg1"/>
                </a:solidFill>
              </a:rPr>
              <a:t>How did The Jungle make an impact on the foods we eat?</a:t>
            </a:r>
            <a:endParaRPr lang="en-US" altLang="en-US" sz="2000" i="1" dirty="0"/>
          </a:p>
        </p:txBody>
      </p:sp>
      <p:sp>
        <p:nvSpPr>
          <p:cNvPr id="13" name="Rounded Rectangle 12"/>
          <p:cNvSpPr/>
          <p:nvPr/>
        </p:nvSpPr>
        <p:spPr>
          <a:xfrm>
            <a:off x="609600" y="4242238"/>
            <a:ext cx="6781800" cy="147276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
          <p:cNvSpPr txBox="1">
            <a:spLocks noChangeArrowheads="1"/>
          </p:cNvSpPr>
          <p:nvPr/>
        </p:nvSpPr>
        <p:spPr>
          <a:xfrm>
            <a:off x="762000" y="4394638"/>
            <a:ext cx="6480665" cy="132036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a:solidFill>
                  <a:schemeClr val="bg1"/>
                </a:solidFill>
              </a:rPr>
              <a:t>The Juvenile Court system was established to remove children from the adult criminal justice system and help them reform, but over the years it became a source of punishment and imprisonment.</a:t>
            </a:r>
          </a:p>
        </p:txBody>
      </p:sp>
      <p:sp>
        <p:nvSpPr>
          <p:cNvPr id="16" name="Rounded Rectangle 15"/>
          <p:cNvSpPr/>
          <p:nvPr/>
        </p:nvSpPr>
        <p:spPr>
          <a:xfrm>
            <a:off x="1905000" y="5918638"/>
            <a:ext cx="3962400" cy="634562"/>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2"/>
          <p:cNvSpPr txBox="1">
            <a:spLocks noChangeArrowheads="1"/>
          </p:cNvSpPr>
          <p:nvPr/>
        </p:nvSpPr>
        <p:spPr>
          <a:xfrm>
            <a:off x="2053735" y="6071038"/>
            <a:ext cx="4042265" cy="48216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300" i="1" dirty="0" smtClean="0">
                <a:solidFill>
                  <a:schemeClr val="bg1"/>
                </a:solidFill>
              </a:rPr>
              <a:t>Richard J. Daley died in 1976.</a:t>
            </a:r>
            <a:endParaRPr lang="en-US" altLang="en-US" sz="2000" i="1" dirty="0"/>
          </a:p>
        </p:txBody>
      </p:sp>
      <p:sp>
        <p:nvSpPr>
          <p:cNvPr id="18" name="Freeform 1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80976750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457200" y="381000"/>
            <a:ext cx="8153400" cy="7620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Strong or weak thesis statements?</a:t>
            </a:r>
          </a:p>
        </p:txBody>
      </p:sp>
      <p:sp>
        <p:nvSpPr>
          <p:cNvPr id="6" name="Rounded Rectangle 5"/>
          <p:cNvSpPr/>
          <p:nvPr/>
        </p:nvSpPr>
        <p:spPr>
          <a:xfrm>
            <a:off x="647701" y="1219200"/>
            <a:ext cx="3695699" cy="4845626"/>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4800600" y="1524000"/>
            <a:ext cx="3695699" cy="30480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p:cNvSpPr txBox="1">
            <a:spLocks noChangeArrowheads="1"/>
          </p:cNvSpPr>
          <p:nvPr/>
        </p:nvSpPr>
        <p:spPr>
          <a:xfrm>
            <a:off x="5029200" y="1850410"/>
            <a:ext cx="3314699" cy="249299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80000"/>
              </a:lnSpc>
              <a:spcBef>
                <a:spcPts val="600"/>
              </a:spcBef>
              <a:tabLst>
                <a:tab pos="949325" algn="l"/>
                <a:tab pos="1863725" algn="l"/>
                <a:tab pos="2778125" algn="l"/>
                <a:tab pos="3692525" algn="l"/>
                <a:tab pos="4606925" algn="l"/>
                <a:tab pos="5521325" algn="l"/>
                <a:tab pos="6435725" algn="l"/>
                <a:tab pos="7350125" algn="l"/>
                <a:tab pos="8264525" algn="l"/>
                <a:tab pos="9178925" algn="l"/>
                <a:tab pos="10093325" algn="l"/>
              </a:tabLst>
            </a:pPr>
            <a:r>
              <a:rPr lang="en-US" altLang="en-US" sz="2800" i="1" dirty="0" smtClean="0">
                <a:solidFill>
                  <a:schemeClr val="bg1"/>
                </a:solidFill>
                <a:effectLst>
                  <a:outerShdw blurRad="38100" dist="38100" dir="2700000" algn="tl">
                    <a:srgbClr val="000000">
                      <a:alpha val="43137"/>
                    </a:srgbClr>
                  </a:outerShdw>
                </a:effectLst>
              </a:rPr>
              <a:t>Since </a:t>
            </a:r>
            <a:r>
              <a:rPr lang="en-US" altLang="en-US" sz="2800" i="1" dirty="0">
                <a:solidFill>
                  <a:schemeClr val="bg1"/>
                </a:solidFill>
                <a:effectLst>
                  <a:outerShdw blurRad="38100" dist="38100" dir="2700000" algn="tl">
                    <a:srgbClr val="000000">
                      <a:alpha val="43137"/>
                    </a:srgbClr>
                  </a:outerShdw>
                </a:effectLst>
              </a:rPr>
              <a:t>their introduction into farming by </a:t>
            </a:r>
            <a:r>
              <a:rPr lang="en-US" altLang="en-US" sz="2800" i="1" dirty="0" err="1">
                <a:solidFill>
                  <a:schemeClr val="bg1"/>
                </a:solidFill>
                <a:effectLst>
                  <a:outerShdw blurRad="38100" dist="38100" dir="2700000" algn="tl">
                    <a:srgbClr val="000000">
                      <a:alpha val="43137"/>
                    </a:srgbClr>
                  </a:outerShdw>
                </a:effectLst>
              </a:rPr>
              <a:t>Mansuto</a:t>
            </a:r>
            <a:r>
              <a:rPr lang="en-US" altLang="en-US" sz="2800" i="1" dirty="0">
                <a:solidFill>
                  <a:schemeClr val="bg1"/>
                </a:solidFill>
                <a:effectLst>
                  <a:outerShdw blurRad="38100" dist="38100" dir="2700000" algn="tl">
                    <a:srgbClr val="000000">
                      <a:alpha val="43137"/>
                    </a:srgbClr>
                  </a:outerShdw>
                </a:effectLst>
              </a:rPr>
              <a:t> in 1951, pesticides have killed thousands of farm workers and must be stopped.</a:t>
            </a:r>
            <a:endParaRPr lang="en-US" altLang="en-US" sz="2800" i="1" dirty="0" smtClean="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800101" y="1418540"/>
            <a:ext cx="3467099" cy="4601260"/>
          </a:xfrm>
          <a:prstGeom prst="rect">
            <a:avLst/>
          </a:prstGeom>
          <a:noFill/>
        </p:spPr>
        <p:txBody>
          <a:bodyPr wrap="square" rtlCol="0">
            <a:spAutoFit/>
          </a:bodyPr>
          <a:lstStyle/>
          <a:p>
            <a:r>
              <a:rPr lang="en-US" altLang="en-US" sz="2500" i="1" dirty="0">
                <a:solidFill>
                  <a:schemeClr val="bg1"/>
                </a:solidFill>
                <a:effectLst>
                  <a:outerShdw blurRad="38100" dist="38100" dir="2700000" algn="tl">
                    <a:srgbClr val="000000">
                      <a:alpha val="43137"/>
                    </a:srgbClr>
                  </a:outerShdw>
                </a:effectLst>
              </a:rPr>
              <a:t>The Juvenile Court system was established to remove children from the adult criminal justice system and help them reform, but over the years it stopped focusing on rehabilitation of the children and became a source of punishment and imprisonment.</a:t>
            </a:r>
          </a:p>
          <a:p>
            <a:endParaRPr lang="en-US" dirty="0"/>
          </a:p>
        </p:txBody>
      </p:sp>
      <p:sp>
        <p:nvSpPr>
          <p:cNvPr id="8" name="Freeform 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292868585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33400" y="457200"/>
            <a:ext cx="8153400" cy="1066800"/>
          </a:xfrm>
        </p:spPr>
        <p:txBody>
          <a:bodyPr>
            <a:normAutofit fontScale="92500"/>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Analyze your sources because they will help you figure out your argument.</a:t>
            </a: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06" r="2087" b="14"/>
          <a:stretch/>
        </p:blipFill>
        <p:spPr bwMode="auto">
          <a:xfrm>
            <a:off x="1600200" y="1693168"/>
            <a:ext cx="5943600" cy="4607346"/>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12166526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5410200" y="1219200"/>
            <a:ext cx="2819400" cy="3810000"/>
          </a:xfrm>
        </p:spPr>
        <p:txBody>
          <a:bodyPr>
            <a:normAutofit/>
          </a:bodyPr>
          <a:lstStyle/>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u="sng"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Analyze for</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Author</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Audience</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Purpose</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Context</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Issue</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Impact</a:t>
            </a:r>
          </a:p>
          <a:p>
            <a:pPr marL="0" indent="0" algn="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7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Significance</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05352"/>
            <a:ext cx="3581400" cy="286385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9" name="AutoShape 4"/>
          <p:cNvSpPr>
            <a:spLocks noChangeArrowheads="1"/>
          </p:cNvSpPr>
          <p:nvPr/>
        </p:nvSpPr>
        <p:spPr bwMode="auto">
          <a:xfrm>
            <a:off x="1143000" y="381000"/>
            <a:ext cx="4114800" cy="2743200"/>
          </a:xfrm>
          <a:prstGeom prst="cloudCallout">
            <a:avLst>
              <a:gd name="adj1" fmla="val -10843"/>
              <a:gd name="adj2" fmla="val 81510"/>
            </a:avLst>
          </a:prstGeom>
          <a:solidFill>
            <a:srgbClr val="00B8FF">
              <a:alpha val="64000"/>
            </a:srgbClr>
          </a:solidFill>
          <a:ln w="9525">
            <a:solidFill>
              <a:schemeClr val="tx1"/>
            </a:solidFill>
            <a:round/>
            <a:headEnd/>
            <a:tailEnd/>
          </a:ln>
        </p:spPr>
        <p:txBody>
          <a:bodyPr/>
          <a:lstStyle/>
          <a:p>
            <a:pPr algn="ctr">
              <a:buClr>
                <a:srgbClr val="000000"/>
              </a:buClr>
              <a:buSzPct val="100000"/>
              <a:buFont typeface="Times New Roman" pitchFamily="18" charset="0"/>
              <a:buNone/>
            </a:pPr>
            <a:endParaRPr lang="en-US" altLang="en-US" b="0" dirty="0"/>
          </a:p>
        </p:txBody>
      </p:sp>
      <p:sp>
        <p:nvSpPr>
          <p:cNvPr id="3" name="TextBox 2"/>
          <p:cNvSpPr txBox="1"/>
          <p:nvPr/>
        </p:nvSpPr>
        <p:spPr>
          <a:xfrm>
            <a:off x="1789386" y="914400"/>
            <a:ext cx="2819400" cy="2339102"/>
          </a:xfrm>
          <a:prstGeom prst="rect">
            <a:avLst/>
          </a:prstGeom>
          <a:noFill/>
        </p:spPr>
        <p:txBody>
          <a:bodyPr wrap="square" rtlCol="0">
            <a:spAutoFit/>
          </a:bodyPr>
          <a:lstStyle/>
          <a:p>
            <a:pPr algn="ctr">
              <a:lnSpc>
                <a:spcPct val="80000"/>
              </a:lnSpc>
              <a:spcAft>
                <a:spcPts val="2400"/>
              </a:spcAft>
              <a:buClr>
                <a:srgbClr val="000000"/>
              </a:buClr>
              <a:buSzPct val="100000"/>
              <a:buFont typeface="Times New Roman" pitchFamily="18" charset="0"/>
              <a:buNone/>
            </a:pPr>
            <a:r>
              <a:rPr lang="en-US" alt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How does this source help me better understand my topic?  </a:t>
            </a:r>
          </a:p>
          <a:p>
            <a:pPr algn="ctr">
              <a:lnSpc>
                <a:spcPct val="80000"/>
              </a:lnSpc>
              <a:spcAft>
                <a:spcPts val="2400"/>
              </a:spcAft>
              <a:buClr>
                <a:srgbClr val="000000"/>
              </a:buClr>
              <a:buSzPct val="100000"/>
              <a:buFont typeface="Times New Roman" pitchFamily="18" charset="0"/>
              <a:buNone/>
            </a:pPr>
            <a:r>
              <a:rPr lang="en-US" alt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How </a:t>
            </a:r>
            <a:r>
              <a:rPr lang="en-US" altLang="en-US" sz="2200" dirty="0">
                <a:ln w="12700" cmpd="sng">
                  <a:solidFill>
                    <a:srgbClr val="FFFFFF"/>
                  </a:solidFill>
                  <a:prstDash val="solid"/>
                </a:ln>
                <a:solidFill>
                  <a:srgbClr val="FFFFFF"/>
                </a:solidFill>
                <a:effectLst>
                  <a:outerShdw blurRad="63500" dir="3600000" algn="tl" rotWithShape="0">
                    <a:srgbClr val="000000">
                      <a:alpha val="70000"/>
                    </a:srgbClr>
                  </a:outerShdw>
                </a:effectLst>
              </a:rPr>
              <a:t>does it relate to my thesis?</a:t>
            </a:r>
          </a:p>
          <a:p>
            <a:endParaRPr lang="en-US" dirty="0">
              <a:ln w="12700">
                <a:solidFill>
                  <a:schemeClr val="tx1"/>
                </a:solidFill>
              </a:ln>
            </a:endParaRPr>
          </a:p>
        </p:txBody>
      </p:sp>
      <p:sp>
        <p:nvSpPr>
          <p:cNvPr id="8" name="Text Box 7"/>
          <p:cNvSpPr txBox="1">
            <a:spLocks noChangeArrowheads="1"/>
          </p:cNvSpPr>
          <p:nvPr/>
        </p:nvSpPr>
        <p:spPr bwMode="auto">
          <a:xfrm>
            <a:off x="951640" y="5756297"/>
            <a:ext cx="32393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rgbClr val="000000"/>
              </a:buClr>
              <a:buSzPct val="100000"/>
              <a:buFont typeface="Times New Roman" pitchFamily="18" charset="0"/>
              <a:buNone/>
            </a:pPr>
            <a:r>
              <a:rPr lang="en-US" altLang="en-US" sz="1000" dirty="0">
                <a:solidFill>
                  <a:schemeClr val="bg1"/>
                </a:solidFill>
              </a:rPr>
              <a:t>Courtesy of the Chicago Housing Authority Archives</a:t>
            </a:r>
          </a:p>
        </p:txBody>
      </p:sp>
      <p:sp>
        <p:nvSpPr>
          <p:cNvPr id="10" name="Freeform 9"/>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82353477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7555"/>
          <a:stretch/>
        </p:blipFill>
        <p:spPr bwMode="auto">
          <a:xfrm>
            <a:off x="1295400" y="1134552"/>
            <a:ext cx="6400800" cy="4732848"/>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2"/>
          <p:cNvSpPr>
            <a:spLocks noGrp="1" noChangeArrowheads="1"/>
          </p:cNvSpPr>
          <p:nvPr>
            <p:ph type="subTitle" idx="4294967295"/>
          </p:nvPr>
        </p:nvSpPr>
        <p:spPr>
          <a:xfrm>
            <a:off x="381000" y="304800"/>
            <a:ext cx="8450870" cy="685800"/>
          </a:xfrm>
        </p:spPr>
        <p:txBody>
          <a:bodyPr>
            <a:normAutofit lnSpcReduction="10000"/>
          </a:bodyPr>
          <a:lstStyle/>
          <a:p>
            <a:pPr marL="0" indent="0" algn="ct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rPr>
              <a:t>Try it for yourself!</a:t>
            </a:r>
            <a:endParaRPr lang="en-US" sz="2700" dirty="0" smtClean="0">
              <a:ln w="12700" cmpd="sng">
                <a:solidFill>
                  <a:srgbClr val="FFFFFF"/>
                </a:solidFill>
                <a:prstDash val="solid"/>
              </a:ln>
              <a:solidFill>
                <a:srgbClr val="FFFFFF"/>
              </a:solidFill>
            </a:endParaRPr>
          </a:p>
        </p:txBody>
      </p:sp>
      <p:sp>
        <p:nvSpPr>
          <p:cNvPr id="6" name="Text Box 7"/>
          <p:cNvSpPr txBox="1">
            <a:spLocks noChangeArrowheads="1"/>
          </p:cNvSpPr>
          <p:nvPr/>
        </p:nvSpPr>
        <p:spPr bwMode="auto">
          <a:xfrm>
            <a:off x="2239157" y="5391835"/>
            <a:ext cx="44975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rgbClr val="000000"/>
              </a:buClr>
              <a:buSzPct val="100000"/>
              <a:buFont typeface="Times New Roman" pitchFamily="18" charset="0"/>
              <a:buNone/>
            </a:pPr>
            <a:r>
              <a:rPr lang="en-US" altLang="en-US" sz="1500" dirty="0">
                <a:solidFill>
                  <a:schemeClr val="bg1"/>
                </a:solidFill>
              </a:rPr>
              <a:t>Courtesy of the Chicago Housing Authority Archives</a:t>
            </a:r>
          </a:p>
        </p:txBody>
      </p:sp>
      <p:sp>
        <p:nvSpPr>
          <p:cNvPr id="8" name="Freeform 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7224170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6608"/>
            <a:ext cx="7924800" cy="533992"/>
          </a:xfrm>
          <a:prstGeom prst="rect">
            <a:avLst/>
          </a:prstGeom>
          <a:noFill/>
        </p:spPr>
        <p:txBody>
          <a:bodyPr wrap="square" rtlCol="0">
            <a:spAutoFit/>
          </a:bodyPr>
          <a:lstStyle/>
          <a:p>
            <a:pPr algn="ctr">
              <a:lnSpc>
                <a:spcPct val="80000"/>
              </a:lnSpc>
            </a:pP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 . </a:t>
            </a: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a</a:t>
            </a: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nd performers.</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146" name="Picture 2" descr="C:\Users\Rebecca\Desktop\Students Become Historians PPT\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91" t="8505" r="6451" b="7116"/>
          <a:stretch/>
        </p:blipFill>
        <p:spPr bwMode="auto">
          <a:xfrm>
            <a:off x="1219200" y="1342176"/>
            <a:ext cx="6705600" cy="48300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38432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subTitle" idx="4294967295"/>
          </p:nvPr>
        </p:nvSpPr>
        <p:spPr>
          <a:xfrm>
            <a:off x="381000" y="304800"/>
            <a:ext cx="8450870" cy="685800"/>
          </a:xfrm>
        </p:spPr>
        <p:txBody>
          <a:bodyPr>
            <a:normAutofit fontScale="85000" lnSpcReduction="10000"/>
          </a:bodyPr>
          <a:lstStyle/>
          <a:p>
            <a:pPr marL="0" indent="0" algn="ctr" eaLnBrk="1" hangingPunct="1">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rPr>
              <a:t>The sources are evidence for your argument.</a:t>
            </a:r>
            <a:endParaRPr lang="en-US" sz="2700" dirty="0" smtClean="0">
              <a:ln w="12700" cmpd="sng">
                <a:solidFill>
                  <a:srgbClr val="FFFFFF"/>
                </a:solidFill>
                <a:prstDash val="solid"/>
              </a:ln>
              <a:solidFill>
                <a:srgbClr val="FFFFFF"/>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3581400" cy="2863850"/>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685801" y="4267200"/>
            <a:ext cx="3124200" cy="2209800"/>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2"/>
          <p:cNvSpPr txBox="1">
            <a:spLocks noChangeArrowheads="1"/>
          </p:cNvSpPr>
          <p:nvPr/>
        </p:nvSpPr>
        <p:spPr>
          <a:xfrm>
            <a:off x="838202" y="4495800"/>
            <a:ext cx="2895600" cy="19812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srgbClr val="000000"/>
              </a:buClr>
              <a:buSzPct val="100000"/>
            </a:pPr>
            <a:r>
              <a:rPr lang="en-US" altLang="en-US" sz="1800" i="1" dirty="0">
                <a:solidFill>
                  <a:schemeClr val="bg1"/>
                </a:solidFill>
                <a:effectLst>
                  <a:outerShdw blurRad="38100" dist="38100" dir="2700000" algn="tl">
                    <a:srgbClr val="000000">
                      <a:alpha val="43137"/>
                    </a:srgbClr>
                  </a:outerShdw>
                </a:effectLst>
              </a:rPr>
              <a:t>Public housing failed under Mayor Richard J. Daley because it did not take into account tenants’ needs, but instead it focused on the warehousing of poor people into large units.</a:t>
            </a:r>
            <a:endParaRPr lang="en-US" altLang="en-US" sz="1800" dirty="0">
              <a:solidFill>
                <a:schemeClr val="bg1"/>
              </a:solidFill>
              <a:effectLst>
                <a:outerShdw blurRad="38100" dist="38100" dir="2700000" algn="tl">
                  <a:srgbClr val="000000">
                    <a:alpha val="43137"/>
                  </a:srgbClr>
                </a:outerShdw>
              </a:effectLst>
            </a:endParaRPr>
          </a:p>
        </p:txBody>
      </p:sp>
      <p:sp>
        <p:nvSpPr>
          <p:cNvPr id="12" name="Rounded Rectangle 11"/>
          <p:cNvSpPr/>
          <p:nvPr/>
        </p:nvSpPr>
        <p:spPr>
          <a:xfrm>
            <a:off x="4191000" y="4267200"/>
            <a:ext cx="2895600" cy="2111727"/>
          </a:xfrm>
          <a:prstGeom prst="roundRect">
            <a:avLst/>
          </a:prstGeom>
          <a:solidFill>
            <a:srgbClr val="00194C">
              <a:alpha val="50000"/>
            </a:srgbClr>
          </a:solidFill>
          <a:ln>
            <a:solidFill>
              <a:srgbClr val="E09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
          <p:cNvSpPr txBox="1">
            <a:spLocks noChangeArrowheads="1"/>
          </p:cNvSpPr>
          <p:nvPr/>
        </p:nvSpPr>
        <p:spPr>
          <a:xfrm>
            <a:off x="4267199" y="4473927"/>
            <a:ext cx="2819400" cy="1600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90000"/>
              </a:lnSpc>
              <a:spcBef>
                <a:spcPts val="0"/>
              </a:spcBef>
              <a:buClr>
                <a:srgbClr val="000000"/>
              </a:buClr>
              <a:buSzPct val="100000"/>
            </a:pPr>
            <a:r>
              <a:rPr lang="en-US" altLang="en-US" sz="1800" i="1" dirty="0">
                <a:solidFill>
                  <a:schemeClr val="bg1"/>
                </a:solidFill>
                <a:effectLst>
                  <a:outerShdw blurRad="38100" dist="38100" dir="2700000" algn="tl">
                    <a:srgbClr val="000000">
                      <a:alpha val="43137"/>
                    </a:srgbClr>
                  </a:outerShdw>
                </a:effectLst>
              </a:rPr>
              <a:t>Mayor Richard J. Daley’s vision for public housing was to provide the kind of living spaces which would be on par with any middle class housing.</a:t>
            </a:r>
            <a:endParaRPr lang="en-US" altLang="en-US" sz="1800" dirty="0">
              <a:solidFill>
                <a:schemeClr val="bg1"/>
              </a:solidFill>
              <a:effectLst>
                <a:outerShdw blurRad="38100" dist="38100" dir="2700000" algn="tl">
                  <a:srgbClr val="000000">
                    <a:alpha val="43137"/>
                  </a:srgbClr>
                </a:outerShdw>
              </a:effectLst>
            </a:endParaRPr>
          </a:p>
        </p:txBody>
      </p:sp>
      <p:sp>
        <p:nvSpPr>
          <p:cNvPr id="14" name="Text Box 7"/>
          <p:cNvSpPr txBox="1">
            <a:spLocks noChangeArrowheads="1"/>
          </p:cNvSpPr>
          <p:nvPr/>
        </p:nvSpPr>
        <p:spPr bwMode="auto">
          <a:xfrm>
            <a:off x="266699" y="1349023"/>
            <a:ext cx="42291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50000"/>
              </a:spcBef>
              <a:buClr>
                <a:srgbClr val="000000"/>
              </a:buClr>
              <a:buSzPct val="100000"/>
              <a:buFont typeface="Times New Roman" pitchFamily="18" charset="0"/>
              <a:buNone/>
            </a:pPr>
            <a:r>
              <a:rPr lang="en-US" altLang="en-US" sz="2100" dirty="0">
                <a:ln w="12700" cmpd="sng">
                  <a:solidFill>
                    <a:srgbClr val="FFFFFF"/>
                  </a:solidFill>
                  <a:prstDash val="solid"/>
                </a:ln>
                <a:solidFill>
                  <a:srgbClr val="FFFFFF"/>
                </a:solidFill>
                <a:effectLst>
                  <a:outerShdw blurRad="63500" dir="3600000" algn="tl" rotWithShape="0">
                    <a:srgbClr val="000000">
                      <a:alpha val="70000"/>
                    </a:srgbClr>
                  </a:outerShdw>
                </a:effectLst>
              </a:rPr>
              <a:t>ANALYZE THIS PHOTOGRAPH: </a:t>
            </a:r>
            <a:endParaRPr lang="en-US" altLang="en-US" sz="2100" dirty="0" smtClean="0">
              <a:ln w="12700" cmpd="sng">
                <a:solidFill>
                  <a:srgbClr val="FFFFFF"/>
                </a:solidFill>
                <a:prstDash val="solid"/>
              </a:ln>
              <a:solidFill>
                <a:srgbClr val="FFFFFF"/>
              </a:solidFill>
              <a:effectLst>
                <a:outerShdw blurRad="63500" dir="3600000" algn="tl" rotWithShape="0">
                  <a:srgbClr val="000000">
                    <a:alpha val="70000"/>
                  </a:srgbClr>
                </a:outerShdw>
              </a:effectLst>
            </a:endParaRPr>
          </a:p>
          <a:p>
            <a:pPr algn="r">
              <a:spcBef>
                <a:spcPct val="50000"/>
              </a:spcBef>
              <a:buClr>
                <a:srgbClr val="000000"/>
              </a:buClr>
              <a:buSzPct val="100000"/>
              <a:buFont typeface="Times New Roman" pitchFamily="18" charset="0"/>
              <a:buNone/>
            </a:pPr>
            <a:r>
              <a:rPr lang="en-US" altLang="en-US" sz="2100" dirty="0" smtClean="0">
                <a:ln w="3175">
                  <a:solidFill>
                    <a:srgbClr val="BE67C5"/>
                  </a:solidFill>
                </a:ln>
                <a:solidFill>
                  <a:srgbClr val="E09BFB"/>
                </a:solidFill>
                <a:effectLst>
                  <a:outerShdw blurRad="38100" dist="38100" dir="2700000" algn="tl">
                    <a:srgbClr val="000000">
                      <a:alpha val="43137"/>
                    </a:srgbClr>
                  </a:outerShdw>
                </a:effectLst>
              </a:rPr>
              <a:t>How </a:t>
            </a:r>
            <a:r>
              <a:rPr lang="en-US" altLang="en-US" sz="2100" dirty="0">
                <a:ln w="3175">
                  <a:solidFill>
                    <a:srgbClr val="BE67C5"/>
                  </a:solidFill>
                </a:ln>
                <a:solidFill>
                  <a:srgbClr val="E09BFB"/>
                </a:solidFill>
                <a:effectLst>
                  <a:outerShdw blurRad="38100" dist="38100" dir="2700000" algn="tl">
                    <a:srgbClr val="000000">
                      <a:alpha val="43137"/>
                    </a:srgbClr>
                  </a:outerShdw>
                </a:effectLst>
              </a:rPr>
              <a:t>might it relate to either thesis?</a:t>
            </a:r>
          </a:p>
          <a:p>
            <a:pPr algn="r">
              <a:spcBef>
                <a:spcPct val="50000"/>
              </a:spcBef>
              <a:buClr>
                <a:srgbClr val="000000"/>
              </a:buClr>
              <a:buSzPct val="100000"/>
              <a:buFont typeface="Times New Roman" pitchFamily="18" charset="0"/>
              <a:buNone/>
            </a:pPr>
            <a:r>
              <a:rPr lang="en-US" altLang="en-US" sz="2100" dirty="0">
                <a:ln w="3175">
                  <a:solidFill>
                    <a:srgbClr val="BE67C5"/>
                  </a:solidFill>
                </a:ln>
                <a:solidFill>
                  <a:srgbClr val="E09BFB"/>
                </a:solidFill>
                <a:effectLst>
                  <a:outerShdw blurRad="38100" dist="38100" dir="2700000" algn="tl">
                    <a:srgbClr val="000000">
                      <a:alpha val="43137"/>
                    </a:srgbClr>
                  </a:outerShdw>
                </a:effectLst>
              </a:rPr>
              <a:t>What other sources would you need to find for either thesis?</a:t>
            </a:r>
          </a:p>
        </p:txBody>
      </p:sp>
      <p:sp>
        <p:nvSpPr>
          <p:cNvPr id="10" name="Freeform 9"/>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AF5BB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3. </a:t>
            </a:r>
          </a:p>
          <a:p>
            <a:pPr lvl="0" algn="ctr" defTabSz="889000">
              <a:lnSpc>
                <a:spcPct val="90000"/>
              </a:lnSpc>
              <a:spcBef>
                <a:spcPct val="0"/>
              </a:spcBef>
              <a:spcAft>
                <a:spcPct val="35000"/>
              </a:spcAft>
            </a:pPr>
            <a:r>
              <a:rPr lang="en-US" sz="1200" b="1" kern="1200" dirty="0" smtClean="0">
                <a:solidFill>
                  <a:schemeClr val="bg1"/>
                </a:solidFill>
              </a:rPr>
              <a:t>Analyze Your Sources</a:t>
            </a:r>
            <a:endParaRPr lang="en-US" sz="1200" b="1" kern="1200" dirty="0">
              <a:solidFill>
                <a:schemeClr val="bg1"/>
              </a:solidFill>
            </a:endParaRPr>
          </a:p>
        </p:txBody>
      </p:sp>
    </p:spTree>
    <p:extLst>
      <p:ext uri="{BB962C8B-B14F-4D97-AF65-F5344CB8AC3E}">
        <p14:creationId xmlns:p14="http://schemas.microsoft.com/office/powerpoint/2010/main" val="338558545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7315200" y="4572000"/>
            <a:ext cx="1524000" cy="1981200"/>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4.</a:t>
            </a:r>
          </a:p>
          <a:p>
            <a:pPr lvl="0" algn="ctr" defTabSz="889000">
              <a:lnSpc>
                <a:spcPct val="90000"/>
              </a:lnSpc>
              <a:spcBef>
                <a:spcPct val="0"/>
              </a:spcBef>
              <a:spcAft>
                <a:spcPct val="35000"/>
              </a:spcAft>
            </a:pPr>
            <a:r>
              <a:rPr lang="en-US" sz="2000" b="1" kern="1200" dirty="0" smtClean="0">
                <a:solidFill>
                  <a:schemeClr val="bg1"/>
                </a:solidFill>
              </a:rPr>
              <a:t>Develop an Argument</a:t>
            </a:r>
            <a:endParaRPr lang="en-US" sz="2000" b="1" kern="1200" dirty="0">
              <a:solidFill>
                <a:schemeClr val="bg1"/>
              </a:solidFill>
            </a:endParaRPr>
          </a:p>
        </p:txBody>
      </p:sp>
      <p:sp>
        <p:nvSpPr>
          <p:cNvPr id="17" name="TextBox 16"/>
          <p:cNvSpPr txBox="1"/>
          <p:nvPr/>
        </p:nvSpPr>
        <p:spPr>
          <a:xfrm>
            <a:off x="990600" y="457200"/>
            <a:ext cx="6861665" cy="597087"/>
          </a:xfrm>
          <a:prstGeom prst="rect">
            <a:avLst/>
          </a:prstGeom>
          <a:noFill/>
        </p:spPr>
        <p:txBody>
          <a:bodyPr wrap="square" rtlCol="0">
            <a:spAutoFit/>
          </a:bodyPr>
          <a:lstStyle/>
          <a:p>
            <a:pPr algn="ctr">
              <a:lnSpc>
                <a:spcPct val="80000"/>
              </a:lnSpc>
            </a:pPr>
            <a:r>
              <a:rPr lang="en-US" sz="4000" b="1" dirty="0" smtClean="0">
                <a:solidFill>
                  <a:srgbClr val="FE9C94"/>
                </a:solidFill>
                <a:effectLst>
                  <a:outerShdw blurRad="38100" dist="38100" dir="2700000" algn="tl">
                    <a:srgbClr val="000000">
                      <a:alpha val="43137"/>
                    </a:srgbClr>
                  </a:outerShdw>
                </a:effectLst>
              </a:rPr>
              <a:t>Step 4</a:t>
            </a:r>
          </a:p>
        </p:txBody>
      </p:sp>
      <p:sp>
        <p:nvSpPr>
          <p:cNvPr id="18" name="Rectangle 2"/>
          <p:cNvSpPr>
            <a:spLocks noGrp="1" noChangeArrowheads="1"/>
          </p:cNvSpPr>
          <p:nvPr>
            <p:ph type="subTitle" idx="4294967295"/>
          </p:nvPr>
        </p:nvSpPr>
        <p:spPr>
          <a:xfrm>
            <a:off x="457200" y="1447800"/>
            <a:ext cx="5562599" cy="762000"/>
          </a:xfrm>
        </p:spPr>
        <p:txBody>
          <a:bodyPr>
            <a:normAutofit/>
          </a:bodyPr>
          <a:lstStyle/>
          <a:p>
            <a:pPr marL="0" indent="0" algn="ctr" eaLnBrk="1" hangingPunct="1">
              <a:lnSpc>
                <a:spcPct val="80000"/>
              </a:lnSpc>
              <a:spcBef>
                <a:spcPts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Putting it all Together</a:t>
            </a:r>
          </a:p>
        </p:txBody>
      </p:sp>
      <p:sp>
        <p:nvSpPr>
          <p:cNvPr id="20" name="TextBox 19"/>
          <p:cNvSpPr txBox="1"/>
          <p:nvPr/>
        </p:nvSpPr>
        <p:spPr>
          <a:xfrm>
            <a:off x="457200" y="5456619"/>
            <a:ext cx="6477000" cy="715581"/>
          </a:xfrm>
          <a:prstGeom prst="rect">
            <a:avLst/>
          </a:prstGeom>
          <a:noFill/>
        </p:spPr>
        <p:txBody>
          <a:bodyPr wrap="square" rtlCol="0">
            <a:spAutoFit/>
          </a:bodyPr>
          <a:lstStyle/>
          <a:p>
            <a:pPr algn="ctr">
              <a:lnSpc>
                <a:spcPct val="80000"/>
              </a:lnSpc>
            </a:pPr>
            <a:r>
              <a:rPr lang="en-US" alt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Thinking like a historian &amp; developing </a:t>
            </a:r>
          </a:p>
          <a:p>
            <a:pPr algn="ctr">
              <a:lnSpc>
                <a:spcPct val="80000"/>
              </a:lnSpc>
            </a:pPr>
            <a:r>
              <a:rPr lang="en-US" alt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your argument with evidence</a:t>
            </a:r>
            <a:endPar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Isosceles Triangle 1"/>
          <p:cNvSpPr/>
          <p:nvPr/>
        </p:nvSpPr>
        <p:spPr>
          <a:xfrm rot="16200000">
            <a:off x="5420173" y="695774"/>
            <a:ext cx="2360246" cy="2191805"/>
          </a:xfrm>
          <a:prstGeom prst="triangle">
            <a:avLst>
              <a:gd name="adj" fmla="val 52147"/>
            </a:avLst>
          </a:prstGeom>
          <a:solidFill>
            <a:srgbClr val="0020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6"/>
          <p:cNvSpPr txBox="1">
            <a:spLocks noChangeArrowheads="1"/>
          </p:cNvSpPr>
          <p:nvPr/>
        </p:nvSpPr>
        <p:spPr bwMode="auto">
          <a:xfrm>
            <a:off x="6138416" y="1219200"/>
            <a:ext cx="2243583" cy="1218464"/>
          </a:xfrm>
          <a:prstGeom prst="rect">
            <a:avLst/>
          </a:prstGeom>
          <a:noFill/>
          <a:ln w="3240">
            <a:noFill/>
            <a:miter lim="800000"/>
            <a:headEnd/>
            <a:tailEnd/>
          </a:ln>
        </p:spPr>
        <p:txBody>
          <a:bodyPr lIns="36720" tIns="36720" rIns="36720" bIns="36720"/>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eaLnBrk="1" hangingPunct="1">
              <a:spcBef>
                <a:spcPct val="0"/>
              </a:spcBef>
            </a:pPr>
            <a:r>
              <a:rPr lang="en-US" altLang="en-US" sz="1800" b="1" dirty="0">
                <a:solidFill>
                  <a:srgbClr val="FE9C94"/>
                </a:solidFill>
                <a:cs typeface="Arial" charset="0"/>
              </a:rPr>
              <a:t>Thesis</a:t>
            </a:r>
          </a:p>
          <a:p>
            <a:pPr eaLnBrk="1" hangingPunct="1">
              <a:spcBef>
                <a:spcPct val="0"/>
              </a:spcBef>
            </a:pPr>
            <a:r>
              <a:rPr lang="en-US" altLang="en-US" sz="1800" b="1" dirty="0">
                <a:solidFill>
                  <a:srgbClr val="FE9C94"/>
                </a:solidFill>
                <a:cs typeface="Arial" charset="0"/>
              </a:rPr>
              <a:t>Argument</a:t>
            </a:r>
          </a:p>
          <a:p>
            <a:pPr eaLnBrk="1" hangingPunct="1">
              <a:spcBef>
                <a:spcPct val="0"/>
              </a:spcBef>
            </a:pPr>
            <a:r>
              <a:rPr lang="en-US" altLang="en-US" sz="1800" b="1" dirty="0">
                <a:solidFill>
                  <a:srgbClr val="FE9C94"/>
                </a:solidFill>
                <a:cs typeface="Arial" charset="0"/>
              </a:rPr>
              <a:t>Evidence (sources)</a:t>
            </a:r>
          </a:p>
          <a:p>
            <a:pPr eaLnBrk="1" hangingPunct="1">
              <a:spcBef>
                <a:spcPct val="0"/>
              </a:spcBef>
            </a:pPr>
            <a:r>
              <a:rPr lang="en-US" altLang="en-US" sz="1800" b="1" dirty="0">
                <a:solidFill>
                  <a:srgbClr val="FE9C94"/>
                </a:solidFill>
                <a:cs typeface="Arial" charset="0"/>
              </a:rPr>
              <a:t>Conclusion</a:t>
            </a:r>
          </a:p>
        </p:txBody>
      </p:sp>
      <p:pic>
        <p:nvPicPr>
          <p:cNvPr id="6148" name="Picture 4" descr="C:\Users\Rebecca\Desktop\connect-with-people.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124" y="2087842"/>
            <a:ext cx="5770946" cy="324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4405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95400" y="762000"/>
            <a:ext cx="6477000" cy="46482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219200" y="1167348"/>
            <a:ext cx="6248400" cy="3785652"/>
          </a:xfrm>
          <a:prstGeom prst="rect">
            <a:avLst/>
          </a:prstGeom>
          <a:noFill/>
        </p:spPr>
        <p:txBody>
          <a:bodyPr wrap="square" rtlCol="0">
            <a:spAutoFit/>
          </a:bodyPr>
          <a:lstStyle/>
          <a:p>
            <a:pPr lvl="1" algn="ct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Just like a historian, you will need to </a:t>
            </a:r>
            <a:r>
              <a:rPr lang="en-US" altLang="en-US" sz="4000" i="1" dirty="0">
                <a:ln w="12700" cmpd="sng">
                  <a:solidFill>
                    <a:srgbClr val="FFFFFF"/>
                  </a:solidFill>
                  <a:prstDash val="solid"/>
                </a:ln>
                <a:solidFill>
                  <a:srgbClr val="FFFFFF"/>
                </a:solidFill>
                <a:effectLst>
                  <a:outerShdw blurRad="63500" dir="3600000" algn="tl" rotWithShape="0">
                    <a:srgbClr val="000000">
                      <a:alpha val="70000"/>
                    </a:srgbClr>
                  </a:outerShdw>
                </a:effectLst>
              </a:rPr>
              <a:t>synthesize—or, connect</a:t>
            </a:r>
            <a:r>
              <a:rPr lang="en-US" alt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 your sources and information to make your historical argument that backs up your thesis.</a:t>
            </a:r>
            <a:endPar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reeform 4"/>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10938420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04800"/>
            <a:ext cx="7848600" cy="964880"/>
          </a:xfrm>
          <a:prstGeom prst="rect">
            <a:avLst/>
          </a:prstGeom>
          <a:noFill/>
        </p:spPr>
        <p:txBody>
          <a:bodyPr wrap="square" rtlCol="0">
            <a:spAutoFit/>
          </a:bodyPr>
          <a:lstStyle/>
          <a:p>
            <a:pPr lvl="1" algn="ctr">
              <a:lnSpc>
                <a:spcPct val="80000"/>
              </a:lnSpc>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rPr>
              <a:t>Make connections between the primary and secondary </a:t>
            </a:r>
            <a:r>
              <a:rPr 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sources</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8644"/>
          <a:stretch/>
        </p:blipFill>
        <p:spPr bwMode="auto">
          <a:xfrm>
            <a:off x="228600" y="1396206"/>
            <a:ext cx="644207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3"/>
          <p:cNvPicPr>
            <a:picLocks noChangeAspect="1" noChangeArrowheads="1"/>
          </p:cNvPicPr>
          <p:nvPr/>
        </p:nvPicPr>
        <p:blipFill>
          <a:blip r:embed="rId4">
            <a:lum bright="-24000" contrast="66000"/>
            <a:extLst>
              <a:ext uri="{28A0092B-C50C-407E-A947-70E740481C1C}">
                <a14:useLocalDpi xmlns:a14="http://schemas.microsoft.com/office/drawing/2010/main" val="0"/>
              </a:ext>
            </a:extLst>
          </a:blip>
          <a:srcRect/>
          <a:stretch>
            <a:fillRect/>
          </a:stretch>
        </p:blipFill>
        <p:spPr bwMode="auto">
          <a:xfrm>
            <a:off x="1600200" y="3276600"/>
            <a:ext cx="48006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22416">
            <a:off x="6104480" y="1699305"/>
            <a:ext cx="2537924" cy="328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Freeform 7"/>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259073670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779994" y="685800"/>
            <a:ext cx="7525806" cy="1524000"/>
          </a:xfrm>
        </p:spPr>
        <p:txBody>
          <a:bodyPr>
            <a:normAutofit fontScale="92500" lnSpcReduction="20000"/>
          </a:bodyPr>
          <a:lstStyle/>
          <a:p>
            <a:pPr marL="0" indent="0" algn="ctr">
              <a:lnSpc>
                <a:spcPct val="8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rPr>
              <a:t> Just like a historian, keep these things in mind when making decisions about what is important enough to include in the story:</a:t>
            </a:r>
            <a:endPar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ounded Rectangle 8"/>
          <p:cNvSpPr/>
          <p:nvPr/>
        </p:nvSpPr>
        <p:spPr>
          <a:xfrm>
            <a:off x="990600" y="2514600"/>
            <a:ext cx="6324600" cy="36576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14400" y="2667000"/>
            <a:ext cx="6324600" cy="3600986"/>
          </a:xfrm>
          <a:prstGeom prst="rect">
            <a:avLst/>
          </a:prstGeom>
          <a:noFill/>
        </p:spPr>
        <p:txBody>
          <a:bodyPr wrap="square" rtlCol="0">
            <a:spAutoFit/>
          </a:bodyPr>
          <a:lstStyle/>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Causes and effects</a:t>
            </a:r>
          </a:p>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What changed over time?</a:t>
            </a:r>
          </a:p>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Why and how did events develop as they did?</a:t>
            </a:r>
          </a:p>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What was the impact?</a:t>
            </a:r>
          </a:p>
          <a:p>
            <a:pPr marL="800100" lvl="1" indent="-3429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So what? Why does this history matter today?</a:t>
            </a:r>
          </a:p>
          <a:p>
            <a:endParaRPr lang="en-US" dirty="0">
              <a:ln w="12700">
                <a:solidFill>
                  <a:schemeClr val="tx1"/>
                </a:solidFill>
              </a:ln>
            </a:endParaRPr>
          </a:p>
        </p:txBody>
      </p:sp>
      <p:sp>
        <p:nvSpPr>
          <p:cNvPr id="6" name="Freeform 5"/>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89327013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779994" y="685800"/>
            <a:ext cx="7525806" cy="1524000"/>
          </a:xfrm>
        </p:spPr>
        <p:txBody>
          <a:bodyPr>
            <a:normAutofit/>
          </a:bodyPr>
          <a:lstStyle/>
          <a:p>
            <a:pPr marL="0" indent="0" algn="ctr">
              <a:lnSpc>
                <a:spcPct val="8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Support an argument with claims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&amp; </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evidence</a:t>
            </a:r>
            <a:endPar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ounded Rectangle 8"/>
          <p:cNvSpPr/>
          <p:nvPr/>
        </p:nvSpPr>
        <p:spPr>
          <a:xfrm>
            <a:off x="838200" y="2057401"/>
            <a:ext cx="7467600" cy="32004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066800" y="2251309"/>
            <a:ext cx="7239000" cy="2893100"/>
          </a:xfrm>
          <a:prstGeom prst="rect">
            <a:avLst/>
          </a:prstGeom>
          <a:noFill/>
        </p:spPr>
        <p:txBody>
          <a:bodyPr wrap="square" rtlCol="0">
            <a:spAutoFit/>
          </a:bodyPr>
          <a:lstStyle/>
          <a:p>
            <a:r>
              <a:rPr lang="en-US" altLang="en-US" sz="2800" dirty="0" smtClean="0">
                <a:solidFill>
                  <a:schemeClr val="bg1"/>
                </a:solidFill>
                <a:effectLst>
                  <a:outerShdw blurRad="38100" dist="38100" dir="2700000" algn="tl">
                    <a:srgbClr val="000000">
                      <a:alpha val="43137"/>
                    </a:srgbClr>
                  </a:outerShdw>
                </a:effectLst>
              </a:rPr>
              <a:t>Claims = each </a:t>
            </a:r>
            <a:r>
              <a:rPr lang="en-US" altLang="en-US" sz="2800" dirty="0">
                <a:solidFill>
                  <a:schemeClr val="bg1"/>
                </a:solidFill>
                <a:effectLst>
                  <a:outerShdw blurRad="38100" dist="38100" dir="2700000" algn="tl">
                    <a:srgbClr val="000000">
                      <a:alpha val="43137"/>
                    </a:srgbClr>
                  </a:outerShdw>
                </a:effectLst>
              </a:rPr>
              <a:t>major point you make </a:t>
            </a:r>
            <a:r>
              <a:rPr lang="en-US" altLang="en-US" sz="2800" dirty="0" smtClean="0">
                <a:solidFill>
                  <a:schemeClr val="bg1"/>
                </a:solidFill>
                <a:effectLst>
                  <a:outerShdw blurRad="38100" dist="38100" dir="2700000" algn="tl">
                    <a:srgbClr val="000000">
                      <a:alpha val="43137"/>
                    </a:srgbClr>
                  </a:outerShdw>
                </a:effectLst>
              </a:rPr>
              <a:t>in </a:t>
            </a:r>
            <a:r>
              <a:rPr lang="en-US" altLang="en-US" sz="2800" dirty="0">
                <a:solidFill>
                  <a:schemeClr val="bg1"/>
                </a:solidFill>
                <a:effectLst>
                  <a:outerShdw blurRad="38100" dist="38100" dir="2700000" algn="tl">
                    <a:srgbClr val="000000">
                      <a:alpha val="43137"/>
                    </a:srgbClr>
                  </a:outerShdw>
                </a:effectLst>
              </a:rPr>
              <a:t>order to have us understand and believe your argument which you </a:t>
            </a:r>
            <a:r>
              <a:rPr lang="en-US" altLang="en-US" sz="2800" dirty="0" smtClean="0">
                <a:solidFill>
                  <a:schemeClr val="bg1"/>
                </a:solidFill>
                <a:effectLst>
                  <a:outerShdw blurRad="38100" dist="38100" dir="2700000" algn="tl">
                    <a:srgbClr val="000000">
                      <a:alpha val="43137"/>
                    </a:srgbClr>
                  </a:outerShdw>
                </a:effectLst>
              </a:rPr>
              <a:t>will </a:t>
            </a:r>
            <a:r>
              <a:rPr lang="en-US" altLang="en-US" sz="2800" dirty="0">
                <a:solidFill>
                  <a:schemeClr val="bg1"/>
                </a:solidFill>
                <a:effectLst>
                  <a:outerShdw blurRad="38100" dist="38100" dir="2700000" algn="tl">
                    <a:srgbClr val="000000">
                      <a:alpha val="43137"/>
                    </a:srgbClr>
                  </a:outerShdw>
                </a:effectLst>
              </a:rPr>
              <a:t>back up with evidence. </a:t>
            </a:r>
            <a:endParaRPr lang="en-US" altLang="en-US" sz="2800" dirty="0" smtClean="0">
              <a:solidFill>
                <a:schemeClr val="bg1"/>
              </a:solidFill>
              <a:effectLst>
                <a:outerShdw blurRad="38100" dist="38100" dir="2700000" algn="tl">
                  <a:srgbClr val="000000">
                    <a:alpha val="43137"/>
                  </a:srgbClr>
                </a:outerShdw>
              </a:effectLst>
            </a:endParaRPr>
          </a:p>
          <a:p>
            <a:endParaRPr lang="en-US" altLang="en-US" sz="1500" dirty="0" smtClean="0">
              <a:solidFill>
                <a:schemeClr val="bg1"/>
              </a:solidFill>
              <a:effectLst>
                <a:outerShdw blurRad="38100" dist="38100" dir="2700000" algn="tl">
                  <a:srgbClr val="000000">
                    <a:alpha val="43137"/>
                  </a:srgbClr>
                </a:outerShdw>
              </a:effectLst>
            </a:endParaRPr>
          </a:p>
          <a:p>
            <a:r>
              <a:rPr lang="en-US" altLang="en-US" sz="2500" dirty="0" smtClean="0">
                <a:solidFill>
                  <a:schemeClr val="bg1"/>
                </a:solidFill>
                <a:effectLst>
                  <a:outerShdw blurRad="38100" dist="38100" dir="2700000" algn="tl">
                    <a:srgbClr val="000000">
                      <a:alpha val="43137"/>
                    </a:srgbClr>
                  </a:outerShdw>
                </a:effectLst>
              </a:rPr>
              <a:t>Every </a:t>
            </a:r>
            <a:r>
              <a:rPr lang="en-US" altLang="en-US" sz="2500" dirty="0">
                <a:solidFill>
                  <a:schemeClr val="bg1"/>
                </a:solidFill>
                <a:effectLst>
                  <a:outerShdw blurRad="38100" dist="38100" dir="2700000" algn="tl">
                    <a:srgbClr val="000000">
                      <a:alpha val="43137"/>
                    </a:srgbClr>
                  </a:outerShdw>
                </a:effectLst>
              </a:rPr>
              <a:t>claim is supported by several sources. </a:t>
            </a:r>
            <a:endParaRPr lang="en-US" altLang="en-US" sz="2500" dirty="0" smtClean="0">
              <a:solidFill>
                <a:schemeClr val="bg1"/>
              </a:solidFill>
              <a:effectLst>
                <a:outerShdw blurRad="38100" dist="38100" dir="2700000" algn="tl">
                  <a:srgbClr val="000000">
                    <a:alpha val="43137"/>
                  </a:srgbClr>
                </a:outerShdw>
              </a:effectLst>
            </a:endParaRPr>
          </a:p>
          <a:p>
            <a:endParaRPr lang="en-US" altLang="en-US" sz="1500" dirty="0" smtClean="0">
              <a:solidFill>
                <a:schemeClr val="bg1"/>
              </a:solidFill>
              <a:effectLst>
                <a:outerShdw blurRad="38100" dist="38100" dir="2700000" algn="tl">
                  <a:srgbClr val="000000">
                    <a:alpha val="43137"/>
                  </a:srgbClr>
                </a:outerShdw>
              </a:effectLst>
            </a:endParaRPr>
          </a:p>
          <a:p>
            <a:r>
              <a:rPr lang="en-US" altLang="en-US" sz="2500" i="1" dirty="0" smtClean="0">
                <a:solidFill>
                  <a:schemeClr val="bg1"/>
                </a:solidFill>
                <a:effectLst>
                  <a:outerShdw blurRad="38100" dist="38100" dir="2700000" algn="tl">
                    <a:srgbClr val="000000">
                      <a:alpha val="43137"/>
                    </a:srgbClr>
                  </a:outerShdw>
                </a:effectLst>
              </a:rPr>
              <a:t>Think </a:t>
            </a:r>
            <a:r>
              <a:rPr lang="en-US" altLang="en-US" sz="2500" i="1" dirty="0">
                <a:solidFill>
                  <a:schemeClr val="bg1"/>
                </a:solidFill>
                <a:effectLst>
                  <a:outerShdw blurRad="38100" dist="38100" dir="2700000" algn="tl">
                    <a:srgbClr val="000000">
                      <a:alpha val="43137"/>
                    </a:srgbClr>
                  </a:outerShdw>
                </a:effectLst>
              </a:rPr>
              <a:t>of a claim as a “topic sentence.”</a:t>
            </a:r>
            <a:endParaRPr lang="en-US" altLang="en-US" sz="2500" dirty="0">
              <a:solidFill>
                <a:schemeClr val="bg1"/>
              </a:solidFill>
              <a:effectLst>
                <a:outerShdw blurRad="38100" dist="38100" dir="2700000" algn="tl">
                  <a:srgbClr val="000000">
                    <a:alpha val="43137"/>
                  </a:srgbClr>
                </a:outerShdw>
              </a:effectLst>
            </a:endParaRPr>
          </a:p>
          <a:p>
            <a:endParaRPr lang="en-US" dirty="0"/>
          </a:p>
        </p:txBody>
      </p:sp>
      <p:sp>
        <p:nvSpPr>
          <p:cNvPr id="6" name="Freeform 5"/>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96767365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4038600" y="228600"/>
            <a:ext cx="4706406" cy="1524000"/>
          </a:xfrm>
        </p:spPr>
        <p:txBody>
          <a:bodyPr>
            <a:normAutofit/>
          </a:bodyPr>
          <a:lstStyle/>
          <a:p>
            <a:pPr marL="0" indent="0" algn="r">
              <a:lnSpc>
                <a:spcPct val="9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Support an argument with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claims &amp; evidence  (cont’d.)</a:t>
            </a:r>
          </a:p>
          <a:p>
            <a:pPr marL="0" indent="0" algn="r">
              <a:lnSpc>
                <a:spcPct val="8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Oval 1"/>
          <p:cNvSpPr/>
          <p:nvPr/>
        </p:nvSpPr>
        <p:spPr>
          <a:xfrm>
            <a:off x="381000" y="1676400"/>
            <a:ext cx="1752600" cy="1752600"/>
          </a:xfrm>
          <a:prstGeom prst="ellipse">
            <a:avLst/>
          </a:prstGeom>
          <a:solidFill>
            <a:schemeClr val="bg1">
              <a:alpha val="95000"/>
            </a:schemeClr>
          </a:solidFill>
          <a:ln>
            <a:noFill/>
          </a:ln>
          <a:effectLst>
            <a:outerShdw blurRad="444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2209800"/>
            <a:ext cx="1600200" cy="1046440"/>
          </a:xfrm>
          <a:prstGeom prst="rect">
            <a:avLst/>
          </a:prstGeom>
          <a:noFill/>
        </p:spPr>
        <p:txBody>
          <a:bodyPr wrap="square" rtlCol="0">
            <a:spAutoFit/>
          </a:bodyPr>
          <a:lstStyle/>
          <a:p>
            <a:pPr algn="ctr"/>
            <a:r>
              <a:rPr lang="en-US" altLang="en-US" sz="2200" dirty="0">
                <a:solidFill>
                  <a:srgbClr val="002060"/>
                </a:solidFill>
              </a:rPr>
              <a:t>Introduction with thesis</a:t>
            </a:r>
          </a:p>
          <a:p>
            <a:endParaRPr lang="en-US" dirty="0"/>
          </a:p>
        </p:txBody>
      </p:sp>
      <p:grpSp>
        <p:nvGrpSpPr>
          <p:cNvPr id="27" name="Group 26"/>
          <p:cNvGrpSpPr/>
          <p:nvPr/>
        </p:nvGrpSpPr>
        <p:grpSpPr>
          <a:xfrm>
            <a:off x="2057400" y="533400"/>
            <a:ext cx="1752600" cy="1888123"/>
            <a:chOff x="2286000" y="1066800"/>
            <a:chExt cx="1752600" cy="1888123"/>
          </a:xfrm>
        </p:grpSpPr>
        <p:sp>
          <p:nvSpPr>
            <p:cNvPr id="7" name="Oval 6"/>
            <p:cNvSpPr/>
            <p:nvPr/>
          </p:nvSpPr>
          <p:spPr>
            <a:xfrm>
              <a:off x="2286000" y="1066800"/>
              <a:ext cx="1752600" cy="1752600"/>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76652" y="1200597"/>
              <a:ext cx="1576552" cy="1754326"/>
            </a:xfrm>
            <a:prstGeom prst="rect">
              <a:avLst/>
            </a:prstGeom>
            <a:noFill/>
          </p:spPr>
          <p:txBody>
            <a:bodyPr wrap="square" rtlCol="0">
              <a:spAutoFit/>
            </a:bodyPr>
            <a:lstStyle/>
            <a:p>
              <a:pPr algn="ctr"/>
              <a:r>
                <a:rPr lang="en-US" altLang="en-US" b="1" dirty="0">
                  <a:solidFill>
                    <a:srgbClr val="00B0F0"/>
                  </a:solidFill>
                </a:rPr>
                <a:t>Claim 1 – </a:t>
              </a:r>
              <a:endParaRPr lang="en-US" altLang="en-US" b="1" dirty="0" smtClean="0">
                <a:solidFill>
                  <a:srgbClr val="00B0F0"/>
                </a:solidFill>
              </a:endParaRPr>
            </a:p>
            <a:p>
              <a:pPr algn="ctr"/>
              <a:r>
                <a:rPr lang="en-US" altLang="en-US" b="1" dirty="0" smtClean="0">
                  <a:solidFill>
                    <a:schemeClr val="bg1"/>
                  </a:solidFill>
                </a:rPr>
                <a:t>The </a:t>
              </a:r>
              <a:r>
                <a:rPr lang="en-US" altLang="en-US" b="1" dirty="0">
                  <a:solidFill>
                    <a:schemeClr val="bg1"/>
                  </a:solidFill>
                </a:rPr>
                <a:t>relevant background and historical context</a:t>
              </a:r>
            </a:p>
            <a:p>
              <a:pPr algn="ctr"/>
              <a:endParaRPr lang="en-US" b="1" dirty="0">
                <a:solidFill>
                  <a:schemeClr val="bg1"/>
                </a:solidFill>
              </a:endParaRPr>
            </a:p>
          </p:txBody>
        </p:sp>
      </p:grpSp>
      <p:grpSp>
        <p:nvGrpSpPr>
          <p:cNvPr id="28" name="Group 27"/>
          <p:cNvGrpSpPr/>
          <p:nvPr/>
        </p:nvGrpSpPr>
        <p:grpSpPr>
          <a:xfrm>
            <a:off x="4038600" y="990600"/>
            <a:ext cx="1752600" cy="1752600"/>
            <a:chOff x="4267200" y="914400"/>
            <a:chExt cx="1752600" cy="1752600"/>
          </a:xfrm>
        </p:grpSpPr>
        <p:sp>
          <p:nvSpPr>
            <p:cNvPr id="15" name="Oval 14"/>
            <p:cNvSpPr/>
            <p:nvPr/>
          </p:nvSpPr>
          <p:spPr>
            <a:xfrm>
              <a:off x="4267200" y="914400"/>
              <a:ext cx="1752600" cy="1752600"/>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6"/>
            <p:cNvSpPr txBox="1">
              <a:spLocks noChangeArrowheads="1"/>
            </p:cNvSpPr>
            <p:nvPr/>
          </p:nvSpPr>
          <p:spPr bwMode="auto">
            <a:xfrm>
              <a:off x="4343400" y="1039210"/>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
                  <a:srgbClr val="000000"/>
                </a:buClr>
                <a:buSzPct val="100000"/>
                <a:buFont typeface="Times New Roman" pitchFamily="18" charset="0"/>
                <a:buNone/>
              </a:pPr>
              <a:r>
                <a:rPr lang="en-US" altLang="en-US" b="1" dirty="0">
                  <a:solidFill>
                    <a:srgbClr val="D57AFA"/>
                  </a:solidFill>
                </a:rPr>
                <a:t>Claim 2 –  </a:t>
              </a:r>
              <a:r>
                <a:rPr lang="en-US" altLang="en-US" b="1" dirty="0" smtClean="0">
                  <a:solidFill>
                    <a:srgbClr val="D57AFA"/>
                  </a:solidFill>
                </a:rPr>
                <a:t>  </a:t>
              </a:r>
              <a:r>
                <a:rPr lang="en-US" altLang="en-US" b="1" dirty="0" smtClean="0">
                  <a:solidFill>
                    <a:schemeClr val="bg1"/>
                  </a:solidFill>
                </a:rPr>
                <a:t>The </a:t>
              </a:r>
              <a:r>
                <a:rPr lang="en-US" altLang="en-US" b="1" dirty="0">
                  <a:solidFill>
                    <a:schemeClr val="bg1"/>
                  </a:solidFill>
                </a:rPr>
                <a:t>set-up or development of the issue, problem</a:t>
              </a:r>
            </a:p>
          </p:txBody>
        </p:sp>
      </p:grpSp>
      <p:grpSp>
        <p:nvGrpSpPr>
          <p:cNvPr id="29" name="Group 28"/>
          <p:cNvGrpSpPr/>
          <p:nvPr/>
        </p:nvGrpSpPr>
        <p:grpSpPr>
          <a:xfrm>
            <a:off x="5257800" y="2444969"/>
            <a:ext cx="2158562" cy="2203231"/>
            <a:chOff x="5791200" y="2209800"/>
            <a:chExt cx="2158562" cy="2203231"/>
          </a:xfrm>
        </p:grpSpPr>
        <p:sp>
          <p:nvSpPr>
            <p:cNvPr id="16" name="Oval 15"/>
            <p:cNvSpPr/>
            <p:nvPr/>
          </p:nvSpPr>
          <p:spPr>
            <a:xfrm>
              <a:off x="5791200" y="2209800"/>
              <a:ext cx="2158562" cy="2203231"/>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7"/>
            <p:cNvSpPr txBox="1">
              <a:spLocks noChangeArrowheads="1"/>
            </p:cNvSpPr>
            <p:nvPr/>
          </p:nvSpPr>
          <p:spPr bwMode="auto">
            <a:xfrm>
              <a:off x="5867400" y="2430106"/>
              <a:ext cx="20061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rgbClr val="FE9C94"/>
                  </a:solidFill>
                </a:rPr>
                <a:t>Claims 3 &amp; 4 -  </a:t>
              </a:r>
              <a:r>
                <a:rPr lang="en-US" altLang="en-US" b="1" dirty="0">
                  <a:solidFill>
                    <a:schemeClr val="bg1"/>
                  </a:solidFill>
                </a:rPr>
                <a:t>Central action – and main idea –what happens, why, how change occurred</a:t>
              </a:r>
            </a:p>
          </p:txBody>
        </p:sp>
      </p:grpSp>
      <p:grpSp>
        <p:nvGrpSpPr>
          <p:cNvPr id="30" name="Group 29"/>
          <p:cNvGrpSpPr/>
          <p:nvPr/>
        </p:nvGrpSpPr>
        <p:grpSpPr>
          <a:xfrm>
            <a:off x="4419600" y="4572000"/>
            <a:ext cx="1752600" cy="1752600"/>
            <a:chOff x="4953000" y="4343400"/>
            <a:chExt cx="1752600" cy="1752600"/>
          </a:xfrm>
        </p:grpSpPr>
        <p:sp>
          <p:nvSpPr>
            <p:cNvPr id="17" name="Oval 16"/>
            <p:cNvSpPr/>
            <p:nvPr/>
          </p:nvSpPr>
          <p:spPr>
            <a:xfrm>
              <a:off x="4953000" y="4343400"/>
              <a:ext cx="1752600" cy="1752600"/>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8"/>
            <p:cNvSpPr txBox="1">
              <a:spLocks noChangeArrowheads="1"/>
            </p:cNvSpPr>
            <p:nvPr/>
          </p:nvSpPr>
          <p:spPr bwMode="auto">
            <a:xfrm>
              <a:off x="5105400" y="4590871"/>
              <a:ext cx="1447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rgbClr val="E6CF46"/>
                  </a:solidFill>
                </a:rPr>
                <a:t>Claim 5 – </a:t>
              </a:r>
              <a:r>
                <a:rPr lang="en-US" altLang="en-US" b="1" dirty="0">
                  <a:solidFill>
                    <a:schemeClr val="bg1"/>
                  </a:solidFill>
                </a:rPr>
                <a:t>Initial outcomes and  impact</a:t>
              </a:r>
            </a:p>
          </p:txBody>
        </p:sp>
      </p:grpSp>
      <p:grpSp>
        <p:nvGrpSpPr>
          <p:cNvPr id="31" name="Group 30"/>
          <p:cNvGrpSpPr/>
          <p:nvPr/>
        </p:nvGrpSpPr>
        <p:grpSpPr>
          <a:xfrm>
            <a:off x="1981200" y="4465721"/>
            <a:ext cx="2209800" cy="2163679"/>
            <a:chOff x="2514600" y="4465721"/>
            <a:chExt cx="2209800" cy="2163679"/>
          </a:xfrm>
        </p:grpSpPr>
        <p:sp>
          <p:nvSpPr>
            <p:cNvPr id="19" name="Oval 18"/>
            <p:cNvSpPr/>
            <p:nvPr/>
          </p:nvSpPr>
          <p:spPr>
            <a:xfrm>
              <a:off x="2514600" y="4465721"/>
              <a:ext cx="2209800" cy="2163679"/>
            </a:xfrm>
            <a:prstGeom prst="ellipse">
              <a:avLst/>
            </a:prstGeom>
            <a:solidFill>
              <a:srgbClr val="002060">
                <a:alpha val="63000"/>
              </a:srgbClr>
            </a:solidFill>
            <a:ln>
              <a:noFill/>
            </a:ln>
            <a:effectLst>
              <a:outerShdw blurRad="127000" sx="102000" sy="102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9"/>
            <p:cNvSpPr txBox="1">
              <a:spLocks noChangeArrowheads="1"/>
            </p:cNvSpPr>
            <p:nvPr/>
          </p:nvSpPr>
          <p:spPr bwMode="auto">
            <a:xfrm>
              <a:off x="2667000" y="4694322"/>
              <a:ext cx="19399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Clr>
                  <a:srgbClr val="000000"/>
                </a:buClr>
                <a:buSzPct val="100000"/>
                <a:buFont typeface="Times New Roman" pitchFamily="18" charset="0"/>
                <a:buNone/>
              </a:pPr>
              <a:r>
                <a:rPr lang="en-US" altLang="en-US" b="1" dirty="0">
                  <a:solidFill>
                    <a:srgbClr val="92D050"/>
                  </a:solidFill>
                </a:rPr>
                <a:t>Claim 6 – </a:t>
              </a:r>
              <a:r>
                <a:rPr lang="en-US" altLang="en-US" b="1" dirty="0">
                  <a:solidFill>
                    <a:schemeClr val="bg1"/>
                  </a:solidFill>
                </a:rPr>
                <a:t>Significance.  Why it matters today, what was learned, how was “society” changed.</a:t>
              </a:r>
            </a:p>
          </p:txBody>
        </p:sp>
      </p:grpSp>
      <p:sp>
        <p:nvSpPr>
          <p:cNvPr id="25" name="Oval 24"/>
          <p:cNvSpPr/>
          <p:nvPr/>
        </p:nvSpPr>
        <p:spPr>
          <a:xfrm>
            <a:off x="381000" y="3733800"/>
            <a:ext cx="1600200" cy="1524000"/>
          </a:xfrm>
          <a:prstGeom prst="ellipse">
            <a:avLst/>
          </a:prstGeom>
          <a:solidFill>
            <a:schemeClr val="bg1">
              <a:alpha val="63000"/>
            </a:schemeClr>
          </a:solidFill>
          <a:ln>
            <a:noFill/>
          </a:ln>
          <a:effectLst>
            <a:outerShdw blurRad="444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1000" y="4135160"/>
            <a:ext cx="1600200" cy="1046440"/>
          </a:xfrm>
          <a:prstGeom prst="rect">
            <a:avLst/>
          </a:prstGeom>
          <a:noFill/>
        </p:spPr>
        <p:txBody>
          <a:bodyPr wrap="square" rtlCol="0">
            <a:spAutoFit/>
          </a:bodyPr>
          <a:lstStyle/>
          <a:p>
            <a:pPr algn="ctr"/>
            <a:r>
              <a:rPr lang="en-US" altLang="en-US" sz="2200" dirty="0" smtClean="0">
                <a:solidFill>
                  <a:srgbClr val="002060"/>
                </a:solidFill>
              </a:rPr>
              <a:t>Conclusion</a:t>
            </a:r>
          </a:p>
          <a:p>
            <a:pPr algn="ctr"/>
            <a:r>
              <a:rPr lang="en-US" altLang="en-US" sz="2200" dirty="0" smtClean="0">
                <a:solidFill>
                  <a:srgbClr val="002060"/>
                </a:solidFill>
              </a:rPr>
              <a:t>(Wrap-up)</a:t>
            </a:r>
            <a:endParaRPr lang="en-US" altLang="en-US" sz="2200" dirty="0">
              <a:solidFill>
                <a:srgbClr val="002060"/>
              </a:solidFill>
            </a:endParaRPr>
          </a:p>
          <a:p>
            <a:endParaRPr lang="en-US" dirty="0"/>
          </a:p>
        </p:txBody>
      </p:sp>
      <p:sp>
        <p:nvSpPr>
          <p:cNvPr id="33" name="Curved Down Arrow 32"/>
          <p:cNvSpPr/>
          <p:nvPr/>
        </p:nvSpPr>
        <p:spPr>
          <a:xfrm rot="6201992">
            <a:off x="3422034" y="3096125"/>
            <a:ext cx="1625141" cy="1113266"/>
          </a:xfrm>
          <a:prstGeom prst="curvedDownArrow">
            <a:avLst>
              <a:gd name="adj1" fmla="val 11717"/>
              <a:gd name="adj2" fmla="val 33803"/>
              <a:gd name="adj3" fmla="val 247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urved Down Arrow 33"/>
          <p:cNvSpPr/>
          <p:nvPr/>
        </p:nvSpPr>
        <p:spPr>
          <a:xfrm rot="16877307">
            <a:off x="2182619" y="2620275"/>
            <a:ext cx="1594746" cy="1113266"/>
          </a:xfrm>
          <a:prstGeom prst="curvedDownArrow">
            <a:avLst>
              <a:gd name="adj1" fmla="val 11717"/>
              <a:gd name="adj2" fmla="val 33803"/>
              <a:gd name="adj3" fmla="val 247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eeform 31"/>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211737228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Rebecca\Desktop\Students Become Historians PPT\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91" t="8505" r="6451" b="7116"/>
          <a:stretch/>
        </p:blipFill>
        <p:spPr bwMode="auto">
          <a:xfrm rot="542121">
            <a:off x="5870634" y="2832373"/>
            <a:ext cx="2513660" cy="181058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subTitle" idx="4294967295"/>
          </p:nvPr>
        </p:nvSpPr>
        <p:spPr>
          <a:xfrm>
            <a:off x="228600" y="381000"/>
            <a:ext cx="8839200" cy="1524000"/>
          </a:xfrm>
        </p:spPr>
        <p:txBody>
          <a:bodyPr>
            <a:normAutofit/>
          </a:bodyPr>
          <a:lstStyle/>
          <a:p>
            <a:pPr marL="0" indent="0" algn="ctr">
              <a:lnSpc>
                <a:spcPct val="80000"/>
              </a:lnSpc>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5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rPr>
              <a:t>The introduction is the ROAD MAP for the project’s entire argument. Your thesis is </a:t>
            </a:r>
            <a:r>
              <a:rPr lang="en-US" altLang="en-US" sz="3000" i="1" dirty="0">
                <a:ln w="18415" cmpd="sng">
                  <a:solidFill>
                    <a:srgbClr val="FFFFFF"/>
                  </a:solidFill>
                  <a:prstDash val="solid"/>
                </a:ln>
                <a:solidFill>
                  <a:srgbClr val="FFFFFF"/>
                </a:solidFill>
                <a:effectLst>
                  <a:outerShdw blurRad="63500" dir="3600000" algn="tl" rotWithShape="0">
                    <a:srgbClr val="000000">
                      <a:alpha val="70000"/>
                    </a:srgbClr>
                  </a:outerShdw>
                </a:effectLst>
              </a:rPr>
              <a:t>part of the introduction.</a:t>
            </a:r>
            <a:endParaRPr lang="en-US"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extBox 2"/>
          <p:cNvSpPr txBox="1"/>
          <p:nvPr/>
        </p:nvSpPr>
        <p:spPr>
          <a:xfrm>
            <a:off x="1371601" y="5030450"/>
            <a:ext cx="5257799" cy="1446550"/>
          </a:xfrm>
          <a:prstGeom prst="rect">
            <a:avLst/>
          </a:prstGeom>
          <a:noFill/>
        </p:spPr>
        <p:txBody>
          <a:bodyPr wrap="square" rtlCol="0">
            <a:spAutoFit/>
          </a:bodyPr>
          <a:lstStyle/>
          <a:p>
            <a:pPr>
              <a:spcBef>
                <a:spcPct val="50000"/>
              </a:spcBef>
              <a:buClr>
                <a:srgbClr val="000000"/>
              </a:buClr>
              <a:buSzPct val="100000"/>
              <a:buFont typeface="Times New Roman" pitchFamily="18" charset="0"/>
              <a:buNone/>
            </a:pPr>
            <a:r>
              <a:rPr lang="en-US" alt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 </a:t>
            </a:r>
            <a:r>
              <a:rPr lang="en-US" alt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matter what type of project you are doing, you will have an introduction to set-it up for your audience so they know what to look for in your project</a:t>
            </a:r>
            <a:r>
              <a:rPr lang="en-US" alt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3" descr="C:\Users\Rebecca\Desktop\Students Become Historians PPT\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73" t="8010" b="9409"/>
          <a:stretch/>
        </p:blipFill>
        <p:spPr bwMode="auto">
          <a:xfrm rot="20962738">
            <a:off x="604686" y="2821926"/>
            <a:ext cx="2540249" cy="183650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2" descr="C:\Users\Rebecca\Desktop\Students Become Historians PP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73247">
            <a:off x="1344112" y="1671545"/>
            <a:ext cx="2521856" cy="179956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Picture 2" descr="C:\Users\Rebecca\Desktop\Students Become Historians PPT\5.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5000" contrast="-9000"/>
                    </a14:imgEffect>
                  </a14:imgLayer>
                </a14:imgProps>
              </a:ext>
              <a:ext uri="{28A0092B-C50C-407E-A947-70E740481C1C}">
                <a14:useLocalDpi xmlns:a14="http://schemas.microsoft.com/office/drawing/2010/main" val="0"/>
              </a:ext>
            </a:extLst>
          </a:blip>
          <a:srcRect b="11166"/>
          <a:stretch/>
        </p:blipFill>
        <p:spPr bwMode="auto">
          <a:xfrm rot="548852">
            <a:off x="5130189" y="1721934"/>
            <a:ext cx="2478270" cy="18586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 name="Picture 2" descr="C:\Users\Rebecca\Desktop\Students Become Historians PPT\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9805" y="1917758"/>
            <a:ext cx="2792803" cy="209460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Right Arrow 1"/>
          <p:cNvSpPr/>
          <p:nvPr/>
        </p:nvSpPr>
        <p:spPr>
          <a:xfrm>
            <a:off x="533400" y="5257800"/>
            <a:ext cx="762000" cy="762000"/>
          </a:xfrm>
          <a:prstGeom prst="rightArrow">
            <a:avLst/>
          </a:prstGeom>
          <a:solidFill>
            <a:srgbClr val="002060">
              <a:alpha val="64000"/>
            </a:srgbClr>
          </a:solidFill>
          <a:ln w="19050">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266070843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81000" y="1143000"/>
            <a:ext cx="7391400" cy="4903999"/>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p:cNvSpPr>
            <a:spLocks noGrp="1" noChangeArrowheads="1"/>
          </p:cNvSpPr>
          <p:nvPr>
            <p:ph type="subTitle" idx="4294967295"/>
          </p:nvPr>
        </p:nvSpPr>
        <p:spPr>
          <a:xfrm>
            <a:off x="304800" y="228600"/>
            <a:ext cx="8610600" cy="762000"/>
          </a:xfrm>
        </p:spPr>
        <p:txBody>
          <a:bodyPr>
            <a:normAutofit/>
          </a:bodyPr>
          <a:lstStyle/>
          <a:p>
            <a:pPr marL="0" algn="ctr">
              <a:lnSpc>
                <a:spcPct val="80000"/>
              </a:lnSpc>
              <a:buClr>
                <a:srgbClr val="000000"/>
              </a:buClr>
              <a:buSzPct val="100000"/>
              <a:buFont typeface="Times New Roman" pitchFamily="18" charset="0"/>
              <a:buNone/>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LET’S </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ANALYZE THIS INTRODUCTION: </a:t>
            </a:r>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algn="ctr">
              <a:lnSpc>
                <a:spcPct val="80000"/>
              </a:lnSpc>
              <a:buClr>
                <a:srgbClr val="000000"/>
              </a:buClr>
              <a:buSzPct val="100000"/>
              <a:buFont typeface="Times New Roman" pitchFamily="18" charset="0"/>
              <a:buNone/>
              <a:defRPr/>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DOES IT HAVE </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ALL THE ELEMENTS THAT MAKE A STRONG INTRODUCTION? </a:t>
            </a:r>
          </a:p>
        </p:txBody>
      </p:sp>
      <p:sp>
        <p:nvSpPr>
          <p:cNvPr id="3" name="TextBox 2"/>
          <p:cNvSpPr txBox="1"/>
          <p:nvPr/>
        </p:nvSpPr>
        <p:spPr>
          <a:xfrm>
            <a:off x="457200" y="1417796"/>
            <a:ext cx="7239000" cy="4062651"/>
          </a:xfrm>
          <a:prstGeom prst="rect">
            <a:avLst/>
          </a:prstGeom>
          <a:noFill/>
        </p:spPr>
        <p:txBody>
          <a:bodyPr wrap="square" rtlCol="0">
            <a:spAutoFit/>
          </a:bodyPr>
          <a:lstStyle/>
          <a:p>
            <a:pPr algn="ctr">
              <a:buClr>
                <a:srgbClr val="000000"/>
              </a:buClr>
              <a:buSzPct val="100000"/>
              <a:buFont typeface="Times New Roman" pitchFamily="18" charset="0"/>
              <a:buNone/>
            </a:pPr>
            <a:r>
              <a:rPr lang="en-US" altLang="en-US" sz="2000" dirty="0">
                <a:solidFill>
                  <a:schemeClr val="bg1"/>
                </a:solidFill>
              </a:rPr>
              <a:t>The Northern Illinois Hospital and Asylum for the Insane was first proposed by the state legislature on April 16, 1869. </a:t>
            </a:r>
            <a:r>
              <a:rPr lang="en-US" altLang="en-US" sz="2000" dirty="0" smtClean="0">
                <a:solidFill>
                  <a:schemeClr val="bg1"/>
                </a:solidFill>
              </a:rPr>
              <a:t>and received </a:t>
            </a:r>
            <a:r>
              <a:rPr lang="en-US" altLang="en-US" sz="2000" dirty="0">
                <a:solidFill>
                  <a:schemeClr val="bg1"/>
                </a:solidFill>
              </a:rPr>
              <a:t>its first patients on April 3, 1872. Before this time, many hospitals for the insane were like prisons, and the patients were treated like animals. The state wanted the hospital to have all of the newest technology for treatments and the best of living conditions for its patients and employees. T</a:t>
            </a:r>
            <a:r>
              <a:rPr lang="en-US" altLang="en-US" sz="2000" dirty="0" smtClean="0">
                <a:solidFill>
                  <a:schemeClr val="bg1"/>
                </a:solidFill>
              </a:rPr>
              <a:t>hrough </a:t>
            </a:r>
            <a:r>
              <a:rPr lang="en-US" altLang="en-US" sz="2000" dirty="0">
                <a:solidFill>
                  <a:schemeClr val="bg1"/>
                </a:solidFill>
              </a:rPr>
              <a:t>the years it became clear that Elgin Mental Health Center was not helping its patients and sometimes even hurting them, so major changes were made to improve living conditions and treatment methods. The </a:t>
            </a:r>
            <a:r>
              <a:rPr lang="en-US" altLang="en-US" sz="2000" dirty="0" smtClean="0">
                <a:solidFill>
                  <a:schemeClr val="bg1"/>
                </a:solidFill>
              </a:rPr>
              <a:t>hospital </a:t>
            </a:r>
            <a:r>
              <a:rPr lang="en-US" altLang="en-US" sz="2000" dirty="0">
                <a:solidFill>
                  <a:schemeClr val="bg1"/>
                </a:solidFill>
              </a:rPr>
              <a:t>became an example of both what to do and what not to do to improve </a:t>
            </a:r>
            <a:r>
              <a:rPr lang="en-US" altLang="en-US" sz="2000" dirty="0" smtClean="0">
                <a:solidFill>
                  <a:schemeClr val="bg1"/>
                </a:solidFill>
              </a:rPr>
              <a:t>mental institutions throughout </a:t>
            </a:r>
            <a:r>
              <a:rPr lang="en-US" altLang="en-US" sz="2000" dirty="0">
                <a:solidFill>
                  <a:schemeClr val="bg1"/>
                </a:solidFill>
              </a:rPr>
              <a:t>the region and beyond. </a:t>
            </a:r>
          </a:p>
          <a:p>
            <a:pPr algn="ctr"/>
            <a:endParaRPr lang="en-US" dirty="0"/>
          </a:p>
        </p:txBody>
      </p:sp>
      <p:sp>
        <p:nvSpPr>
          <p:cNvPr id="6" name="TextBox 5"/>
          <p:cNvSpPr txBox="1">
            <a:spLocks noChangeArrowheads="1"/>
          </p:cNvSpPr>
          <p:nvPr/>
        </p:nvSpPr>
        <p:spPr bwMode="auto">
          <a:xfrm>
            <a:off x="228600" y="6153150"/>
            <a:ext cx="6858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sz="2200" b="1" dirty="0">
                <a:solidFill>
                  <a:srgbClr val="D89EF8"/>
                </a:solidFill>
                <a:effectLst>
                  <a:outerShdw blurRad="38100" dist="38100" dir="2700000" algn="tl">
                    <a:srgbClr val="000000">
                      <a:alpha val="43137"/>
                    </a:srgbClr>
                  </a:outerShdw>
                </a:effectLst>
                <a:latin typeface="Arial Narrow" panose="020B0606020202030204" pitchFamily="34" charset="0"/>
              </a:rPr>
              <a:t>Context? Change over time? Historical significance? Thesis? </a:t>
            </a:r>
          </a:p>
        </p:txBody>
      </p:sp>
      <p:sp>
        <p:nvSpPr>
          <p:cNvPr id="7" name="Freeform 6"/>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68867559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81000" y="740688"/>
            <a:ext cx="1371600" cy="783312"/>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4"/>
          <p:cNvSpPr>
            <a:spLocks noChangeArrowheads="1"/>
          </p:cNvSpPr>
          <p:nvPr/>
        </p:nvSpPr>
        <p:spPr bwMode="auto">
          <a:xfrm>
            <a:off x="2057400" y="740688"/>
            <a:ext cx="58674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000000"/>
              </a:buClr>
              <a:buSzPct val="100000"/>
              <a:buFont typeface="Times New Roman" pitchFamily="18" charset="0"/>
              <a:buNone/>
            </a:pPr>
            <a:r>
              <a:rPr lang="en-US" altLang="en-US" dirty="0">
                <a:solidFill>
                  <a:schemeClr val="bg1"/>
                </a:solidFill>
              </a:rPr>
              <a:t>The Northern Illinois Hospital and Asylum for the Insane was first proposed by the state legislature on April 16, </a:t>
            </a:r>
            <a:r>
              <a:rPr lang="en-US" altLang="en-US" dirty="0" smtClean="0">
                <a:solidFill>
                  <a:schemeClr val="bg1"/>
                </a:solidFill>
              </a:rPr>
              <a:t>1869 and received </a:t>
            </a:r>
            <a:r>
              <a:rPr lang="en-US" altLang="en-US" dirty="0">
                <a:solidFill>
                  <a:schemeClr val="bg1"/>
                </a:solidFill>
              </a:rPr>
              <a:t>its first patients on April 3, 1872.</a:t>
            </a:r>
          </a:p>
          <a:p>
            <a:pPr>
              <a:buClr>
                <a:srgbClr val="000000"/>
              </a:buClr>
              <a:buSzPct val="100000"/>
              <a:buFont typeface="Times New Roman" pitchFamily="18" charset="0"/>
              <a:buNone/>
            </a:pPr>
            <a:endParaRPr lang="en-US" altLang="en-US" dirty="0" smtClean="0">
              <a:solidFill>
                <a:schemeClr val="bg1"/>
              </a:solidFill>
            </a:endParaRPr>
          </a:p>
          <a:p>
            <a:pPr>
              <a:buClr>
                <a:srgbClr val="000000"/>
              </a:buClr>
              <a:buSzPct val="100000"/>
              <a:buFont typeface="Times New Roman" pitchFamily="18" charset="0"/>
              <a:buNone/>
            </a:pPr>
            <a:endParaRPr lang="en-US" altLang="en-US" dirty="0">
              <a:solidFill>
                <a:schemeClr val="bg1"/>
              </a:solidFill>
            </a:endParaRPr>
          </a:p>
          <a:p>
            <a:pPr>
              <a:buClr>
                <a:srgbClr val="000000"/>
              </a:buClr>
              <a:buSzPct val="100000"/>
              <a:buFont typeface="Times New Roman" pitchFamily="18" charset="0"/>
              <a:buNone/>
            </a:pPr>
            <a:r>
              <a:rPr lang="en-US" altLang="en-US" dirty="0">
                <a:solidFill>
                  <a:schemeClr val="bg1"/>
                </a:solidFill>
              </a:rPr>
              <a:t>Before this time, many hospitals for the insane were like prisons, and the patients were treated like animals. The state wanted the hospital to have all of the newest technology for treatments and the best of living conditions for its patients and employees. </a:t>
            </a:r>
          </a:p>
          <a:p>
            <a:pPr>
              <a:buClr>
                <a:srgbClr val="000000"/>
              </a:buClr>
              <a:buSzPct val="100000"/>
              <a:buFont typeface="Times New Roman" pitchFamily="18" charset="0"/>
              <a:buNone/>
            </a:pPr>
            <a:endParaRPr lang="en-US" altLang="en-US" i="1" dirty="0">
              <a:solidFill>
                <a:schemeClr val="bg1"/>
              </a:solidFill>
            </a:endParaRPr>
          </a:p>
          <a:p>
            <a:pPr>
              <a:buClr>
                <a:srgbClr val="000000"/>
              </a:buClr>
              <a:buSzPct val="100000"/>
              <a:buFont typeface="Times New Roman" pitchFamily="18" charset="0"/>
              <a:buNone/>
            </a:pPr>
            <a:r>
              <a:rPr lang="en-US" altLang="en-US" i="1" dirty="0">
                <a:solidFill>
                  <a:schemeClr val="bg1"/>
                </a:solidFill>
              </a:rPr>
              <a:t>Through the years it became clear that Elgin Mental Health Center was not helping its patients and sometimes even hurting them, so major changes were made to improve living conditions and treatment methods. </a:t>
            </a:r>
          </a:p>
          <a:p>
            <a:pPr>
              <a:buClr>
                <a:srgbClr val="000000"/>
              </a:buClr>
              <a:buSzPct val="100000"/>
              <a:buFont typeface="Times New Roman" pitchFamily="18" charset="0"/>
              <a:buNone/>
            </a:pPr>
            <a:endParaRPr lang="en-US" altLang="en-US" i="1" dirty="0">
              <a:solidFill>
                <a:schemeClr val="bg1"/>
              </a:solidFill>
            </a:endParaRPr>
          </a:p>
          <a:p>
            <a:pPr>
              <a:buClr>
                <a:srgbClr val="000000"/>
              </a:buClr>
              <a:buSzPct val="100000"/>
              <a:buFont typeface="Times New Roman" pitchFamily="18" charset="0"/>
              <a:buNone/>
            </a:pPr>
            <a:r>
              <a:rPr lang="en-US" altLang="en-US" dirty="0">
                <a:solidFill>
                  <a:schemeClr val="bg1"/>
                </a:solidFill>
              </a:rPr>
              <a:t>The hospital became an example of both what to do and what not to do to improve </a:t>
            </a:r>
            <a:r>
              <a:rPr lang="en-US" altLang="en-US" dirty="0" smtClean="0">
                <a:solidFill>
                  <a:schemeClr val="bg1"/>
                </a:solidFill>
              </a:rPr>
              <a:t>mental institutions throughout </a:t>
            </a:r>
            <a:r>
              <a:rPr lang="en-US" altLang="en-US" dirty="0">
                <a:solidFill>
                  <a:schemeClr val="bg1"/>
                </a:solidFill>
              </a:rPr>
              <a:t>the region and beyond. </a:t>
            </a:r>
          </a:p>
        </p:txBody>
      </p:sp>
      <p:sp>
        <p:nvSpPr>
          <p:cNvPr id="14" name="Rectangle 2"/>
          <p:cNvSpPr>
            <a:spLocks noGrp="1" noChangeArrowheads="1"/>
          </p:cNvSpPr>
          <p:nvPr>
            <p:ph type="subTitle" idx="4294967295"/>
          </p:nvPr>
        </p:nvSpPr>
        <p:spPr>
          <a:xfrm>
            <a:off x="381000" y="990600"/>
            <a:ext cx="1371600" cy="762000"/>
          </a:xfrm>
        </p:spPr>
        <p:txBody>
          <a:bodyPr>
            <a:normAutofit/>
          </a:bodyPr>
          <a:lstStyle/>
          <a:p>
            <a:pPr marL="0" algn="ctr">
              <a:lnSpc>
                <a:spcPct val="80000"/>
              </a:lnSpc>
              <a:buClr>
                <a:srgbClr val="000000"/>
              </a:buClr>
              <a:buSzPct val="100000"/>
              <a:buFont typeface="Times New Roman" pitchFamily="18" charset="0"/>
              <a:buNone/>
              <a:defRPr/>
            </a:pPr>
            <a:r>
              <a:rPr lang="en-US" sz="16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CONTEXT</a:t>
            </a:r>
            <a:endPar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ounded Rectangle 14"/>
          <p:cNvSpPr/>
          <p:nvPr/>
        </p:nvSpPr>
        <p:spPr>
          <a:xfrm>
            <a:off x="381000" y="2286000"/>
            <a:ext cx="1371600" cy="9144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p:cNvSpPr>
            <a:spLocks noGrp="1" noChangeArrowheads="1"/>
          </p:cNvSpPr>
          <p:nvPr>
            <p:ph type="subTitle" idx="4294967295"/>
          </p:nvPr>
        </p:nvSpPr>
        <p:spPr>
          <a:xfrm>
            <a:off x="381000" y="2514600"/>
            <a:ext cx="1371600" cy="762000"/>
          </a:xfrm>
        </p:spPr>
        <p:txBody>
          <a:bodyPr>
            <a:normAutofit/>
          </a:bodyPr>
          <a:lstStyle/>
          <a:p>
            <a:pPr marL="0" algn="ctr">
              <a:lnSpc>
                <a:spcPct val="80000"/>
              </a:lnSpc>
              <a:buClr>
                <a:srgbClr val="000000"/>
              </a:buClr>
              <a:buSzPct val="100000"/>
              <a:buFont typeface="Times New Roman" pitchFamily="18" charset="0"/>
              <a:buNone/>
              <a:defRPr/>
            </a:pPr>
            <a:r>
              <a:rPr lang="en-US" sz="16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CHANGE OVER TIME</a:t>
            </a:r>
            <a:endPar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ounded Rectangle 16"/>
          <p:cNvSpPr/>
          <p:nvPr/>
        </p:nvSpPr>
        <p:spPr>
          <a:xfrm>
            <a:off x="381000" y="3886200"/>
            <a:ext cx="1371600" cy="7620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2"/>
          <p:cNvSpPr>
            <a:spLocks noGrp="1" noChangeArrowheads="1"/>
          </p:cNvSpPr>
          <p:nvPr>
            <p:ph type="subTitle" idx="4294967295"/>
          </p:nvPr>
        </p:nvSpPr>
        <p:spPr>
          <a:xfrm>
            <a:off x="381000" y="4114800"/>
            <a:ext cx="1371600" cy="762000"/>
          </a:xfrm>
        </p:spPr>
        <p:txBody>
          <a:bodyPr>
            <a:normAutofit/>
          </a:bodyPr>
          <a:lstStyle/>
          <a:p>
            <a:pPr marL="0" algn="ctr">
              <a:lnSpc>
                <a:spcPct val="80000"/>
              </a:lnSpc>
              <a:buClr>
                <a:srgbClr val="000000"/>
              </a:buClr>
              <a:buSzPct val="100000"/>
              <a:buFont typeface="Times New Roman" pitchFamily="18" charset="0"/>
              <a:buNone/>
              <a:defRPr/>
            </a:pPr>
            <a:r>
              <a:rPr lang="en-US" sz="16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THESIS</a:t>
            </a:r>
            <a:endPar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ounded Rectangle 19"/>
          <p:cNvSpPr/>
          <p:nvPr/>
        </p:nvSpPr>
        <p:spPr>
          <a:xfrm>
            <a:off x="381000" y="5105400"/>
            <a:ext cx="1363070" cy="914400"/>
          </a:xfrm>
          <a:prstGeom prst="roundRect">
            <a:avLst/>
          </a:prstGeom>
          <a:solidFill>
            <a:srgbClr val="00194C">
              <a:alpha val="50000"/>
            </a:srgbClr>
          </a:solidFill>
          <a:ln>
            <a:solidFill>
              <a:srgbClr val="FE9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
          <p:cNvSpPr>
            <a:spLocks noGrp="1" noChangeArrowheads="1"/>
          </p:cNvSpPr>
          <p:nvPr>
            <p:ph type="subTitle" idx="4294967295"/>
          </p:nvPr>
        </p:nvSpPr>
        <p:spPr>
          <a:xfrm>
            <a:off x="381000" y="5359401"/>
            <a:ext cx="1363070" cy="838200"/>
          </a:xfrm>
        </p:spPr>
        <p:txBody>
          <a:bodyPr>
            <a:normAutofit/>
          </a:bodyPr>
          <a:lstStyle/>
          <a:p>
            <a:pPr marL="0" algn="ctr">
              <a:lnSpc>
                <a:spcPct val="80000"/>
              </a:lnSpc>
              <a:buClr>
                <a:srgbClr val="000000"/>
              </a:buClr>
              <a:buSzPct val="100000"/>
              <a:buFont typeface="Times New Roman" pitchFamily="18" charset="0"/>
              <a:buNone/>
              <a:defRPr/>
            </a:pPr>
            <a:r>
              <a:rPr lang="en-US" sz="16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HISTORICAL SIGNIFICANCE</a:t>
            </a:r>
            <a:endPar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 name="Straight Connector 3"/>
          <p:cNvCxnSpPr/>
          <p:nvPr/>
        </p:nvCxnSpPr>
        <p:spPr>
          <a:xfrm>
            <a:off x="1752600" y="1134470"/>
            <a:ext cx="228600" cy="0"/>
          </a:xfrm>
          <a:prstGeom prst="line">
            <a:avLst/>
          </a:prstGeom>
          <a:ln w="25400">
            <a:solidFill>
              <a:srgbClr val="FE9C9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44070" y="2788124"/>
            <a:ext cx="228600" cy="0"/>
          </a:xfrm>
          <a:prstGeom prst="line">
            <a:avLst/>
          </a:prstGeom>
          <a:ln w="25400">
            <a:solidFill>
              <a:srgbClr val="FE9C9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52600" y="4267200"/>
            <a:ext cx="228600" cy="0"/>
          </a:xfrm>
          <a:prstGeom prst="line">
            <a:avLst/>
          </a:prstGeom>
          <a:ln w="25400">
            <a:solidFill>
              <a:srgbClr val="FE9C9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52600" y="5588001"/>
            <a:ext cx="228600" cy="0"/>
          </a:xfrm>
          <a:prstGeom prst="line">
            <a:avLst/>
          </a:prstGeom>
          <a:ln w="25400">
            <a:solidFill>
              <a:srgbClr val="FE9C94"/>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41381814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6000"/>
                    </a14:imgEffect>
                  </a14:imgLayer>
                </a14:imgProps>
              </a:ext>
            </a:extLst>
          </a:blip>
          <a:srcRect b="7989"/>
          <a:stretch>
            <a:fillRect/>
          </a:stretch>
        </p:blipFill>
        <p:spPr bwMode="auto">
          <a:xfrm>
            <a:off x="3657600" y="4054522"/>
            <a:ext cx="3423070" cy="2362200"/>
          </a:xfrm>
          <a:prstGeom prst="rect">
            <a:avLst/>
          </a:prstGeom>
          <a:noFill/>
          <a:ln w="6350">
            <a:solidFill>
              <a:schemeClr val="bg1"/>
            </a:solidFill>
            <a:miter lim="800000"/>
            <a:headEnd/>
            <a:tailEnd/>
          </a:ln>
        </p:spPr>
      </p:pic>
      <p:sp>
        <p:nvSpPr>
          <p:cNvPr id="4" name="TextBox 3"/>
          <p:cNvSpPr txBox="1"/>
          <p:nvPr/>
        </p:nvSpPr>
        <p:spPr>
          <a:xfrm>
            <a:off x="762000" y="381777"/>
            <a:ext cx="7543800" cy="989823"/>
          </a:xfrm>
          <a:prstGeom prst="rect">
            <a:avLst/>
          </a:prstGeom>
          <a:noFill/>
        </p:spPr>
        <p:txBody>
          <a:bodyPr wrap="square" rtlCol="0">
            <a:spAutoFit/>
          </a:bodyPr>
          <a:lstStyle/>
          <a:p>
            <a:pPr algn="ctr">
              <a:lnSpc>
                <a:spcPct val="80000"/>
              </a:lnSpc>
              <a:buClr>
                <a:srgbClr val="000000"/>
              </a:buClr>
              <a:buSzPct val="100000"/>
              <a:buFont typeface="Times New Roman" pitchFamily="18" charset="0"/>
              <a:buNone/>
            </a:pPr>
            <a:r>
              <a:rPr lang="en-US" altLang="en-US" sz="36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History Fair is more than an assignment – it is an experience!</a:t>
            </a:r>
            <a:endParaRPr lang="en-US" altLang="en-US" sz="36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7" name="Picture 2" descr="Council Wars - Council Wars: The Feds Strike Back! - Google Chrome"/>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5000" contrast="2000"/>
                    </a14:imgEffect>
                  </a14:imgLayer>
                </a14:imgProps>
              </a:ext>
            </a:extLst>
          </a:blip>
          <a:srcRect l="1" t="5791" r="10934" b="3984"/>
          <a:stretch/>
        </p:blipFill>
        <p:spPr bwMode="auto">
          <a:xfrm>
            <a:off x="3248891" y="1591534"/>
            <a:ext cx="3304309" cy="2218466"/>
          </a:xfrm>
          <a:prstGeom prst="rect">
            <a:avLst/>
          </a:prstGeom>
          <a:noFill/>
          <a:ln w="6350">
            <a:solidFill>
              <a:schemeClr val="bg1"/>
            </a:solidFill>
            <a:miter lim="800000"/>
            <a:headEnd/>
            <a:tailEnd/>
          </a:ln>
        </p:spPr>
      </p:pic>
      <p:pic>
        <p:nvPicPr>
          <p:cNvPr id="21" name="Picture 15"/>
          <p:cNvPicPr>
            <a:picLocks noChangeAspect="1"/>
          </p:cNvPicPr>
          <p:nvPr/>
        </p:nvPicPr>
        <p:blipFill rotWithShape="1">
          <a:blip r:embed="rId7" cstate="print"/>
          <a:srcRect t="10391" r="18627"/>
          <a:stretch/>
        </p:blipFill>
        <p:spPr bwMode="auto">
          <a:xfrm>
            <a:off x="533400" y="1710047"/>
            <a:ext cx="2819400" cy="2328553"/>
          </a:xfrm>
          <a:prstGeom prst="rect">
            <a:avLst/>
          </a:prstGeom>
          <a:noFill/>
          <a:ln w="6350">
            <a:solidFill>
              <a:schemeClr val="bg1"/>
            </a:solidFill>
            <a:miter lim="800000"/>
            <a:headEnd/>
            <a:tailEnd/>
          </a:ln>
        </p:spPr>
      </p:pic>
      <p:pic>
        <p:nvPicPr>
          <p:cNvPr id="20" name="Picture 11"/>
          <p:cNvPicPr>
            <a:picLocks noChangeAspect="1"/>
          </p:cNvPicPr>
          <p:nvPr/>
        </p:nvPicPr>
        <p:blipFill rotWithShape="1">
          <a:blip r:embed="rId8" cstate="print"/>
          <a:srcRect l="4434" r="1982" b="6734"/>
          <a:stretch/>
        </p:blipFill>
        <p:spPr bwMode="auto">
          <a:xfrm rot="359810">
            <a:off x="6305037" y="2096609"/>
            <a:ext cx="2145187" cy="2655327"/>
          </a:xfrm>
          <a:prstGeom prst="rect">
            <a:avLst/>
          </a:prstGeom>
          <a:noFill/>
          <a:ln w="6350">
            <a:solidFill>
              <a:schemeClr val="bg1"/>
            </a:solidFill>
            <a:miter lim="800000"/>
            <a:headEnd/>
            <a:tailEnd/>
          </a:ln>
        </p:spPr>
      </p:pic>
      <p:pic>
        <p:nvPicPr>
          <p:cNvPr id="19" name="Picture 9"/>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9000" contrast="9000"/>
                    </a14:imgEffect>
                  </a14:imgLayer>
                </a14:imgProps>
              </a:ext>
            </a:extLst>
          </a:blip>
          <a:srcRect/>
          <a:stretch>
            <a:fillRect/>
          </a:stretch>
        </p:blipFill>
        <p:spPr bwMode="auto">
          <a:xfrm rot="21138835">
            <a:off x="1238633" y="3676502"/>
            <a:ext cx="2382834" cy="2729613"/>
          </a:xfrm>
          <a:prstGeom prst="rect">
            <a:avLst/>
          </a:prstGeom>
          <a:noFill/>
          <a:ln w="6350">
            <a:solidFill>
              <a:schemeClr val="bg1"/>
            </a:solidFill>
            <a:miter lim="800000"/>
            <a:headEnd/>
            <a:tailEnd/>
          </a:ln>
        </p:spPr>
      </p:pic>
    </p:spTree>
    <p:extLst>
      <p:ext uri="{BB962C8B-B14F-4D97-AF65-F5344CB8AC3E}">
        <p14:creationId xmlns:p14="http://schemas.microsoft.com/office/powerpoint/2010/main" val="140291726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762000" y="1371600"/>
            <a:ext cx="7391400" cy="28194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rPr>
              <a:t>Your conclusion not only summarizes your argument, it tells us </a:t>
            </a:r>
            <a:r>
              <a:rPr lang="en-US" altLang="en-US" sz="4500" i="1" dirty="0">
                <a:ln w="12700" cmpd="sng">
                  <a:solidFill>
                    <a:srgbClr val="FFFFFF"/>
                  </a:solidFill>
                  <a:prstDash val="solid"/>
                </a:ln>
                <a:solidFill>
                  <a:srgbClr val="FFFFFF"/>
                </a:solidFill>
                <a:effectLst>
                  <a:outerShdw blurRad="63500" dir="3600000" algn="tl" rotWithShape="0">
                    <a:srgbClr val="000000">
                      <a:alpha val="70000"/>
                    </a:srgbClr>
                  </a:outerShdw>
                </a:effectLst>
              </a:rPr>
              <a:t>why this matters — what we can learn from history to understand today.</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reeform 3"/>
          <p:cNvSpPr/>
          <p:nvPr/>
        </p:nvSpPr>
        <p:spPr>
          <a:xfrm>
            <a:off x="7927848" y="5664198"/>
            <a:ext cx="987552"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48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4.</a:t>
            </a:r>
          </a:p>
          <a:p>
            <a:pPr lvl="0" algn="ctr" defTabSz="889000">
              <a:lnSpc>
                <a:spcPct val="90000"/>
              </a:lnSpc>
              <a:spcBef>
                <a:spcPct val="0"/>
              </a:spcBef>
              <a:spcAft>
                <a:spcPct val="35000"/>
              </a:spcAft>
            </a:pPr>
            <a:r>
              <a:rPr lang="en-US" sz="1200" b="1" kern="1200" dirty="0" smtClean="0">
                <a:solidFill>
                  <a:schemeClr val="bg1"/>
                </a:solidFill>
              </a:rPr>
              <a:t>Develop an Argument</a:t>
            </a:r>
            <a:endParaRPr lang="en-US" sz="1200" b="1" kern="1200" dirty="0">
              <a:solidFill>
                <a:schemeClr val="bg1"/>
              </a:solidFill>
            </a:endParaRPr>
          </a:p>
        </p:txBody>
      </p:sp>
    </p:spTree>
    <p:extLst>
      <p:ext uri="{BB962C8B-B14F-4D97-AF65-F5344CB8AC3E}">
        <p14:creationId xmlns:p14="http://schemas.microsoft.com/office/powerpoint/2010/main" val="175564326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Rebecca\Desktop\Desktop Docs\Students Become Historians PPT\IMG_0075.JPG"/>
          <p:cNvPicPr>
            <a:picLocks noChangeAspect="1" noChangeArrowheads="1"/>
          </p:cNvPicPr>
          <p:nvPr/>
        </p:nvPicPr>
        <p:blipFill rotWithShape="1">
          <a:blip r:embed="rId3">
            <a:extLst>
              <a:ext uri="{28A0092B-C50C-407E-A947-70E740481C1C}">
                <a14:useLocalDpi xmlns:a14="http://schemas.microsoft.com/office/drawing/2010/main" val="0"/>
              </a:ext>
            </a:extLst>
          </a:blip>
          <a:srcRect l="7636" r="16405" b="33337"/>
          <a:stretch/>
        </p:blipFill>
        <p:spPr bwMode="auto">
          <a:xfrm flipH="1">
            <a:off x="3192330" y="4338186"/>
            <a:ext cx="3355438" cy="216570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C:\Users\Rebecca\Desktop\Desktop Docs\Students Become Historians PPT\IMG_7067.JPG"/>
          <p:cNvPicPr>
            <a:picLocks noChangeAspect="1" noChangeArrowheads="1"/>
          </p:cNvPicPr>
          <p:nvPr/>
        </p:nvPicPr>
        <p:blipFill rotWithShape="1">
          <a:blip r:embed="rId4">
            <a:extLst>
              <a:ext uri="{28A0092B-C50C-407E-A947-70E740481C1C}">
                <a14:useLocalDpi xmlns:a14="http://schemas.microsoft.com/office/drawing/2010/main" val="0"/>
              </a:ext>
            </a:extLst>
          </a:blip>
          <a:srcRect t="14335" b="11055"/>
          <a:stretch/>
        </p:blipFill>
        <p:spPr bwMode="auto">
          <a:xfrm rot="21210315">
            <a:off x="731871" y="1819434"/>
            <a:ext cx="4017333" cy="24840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9" name="Picture 5" descr="C:\Users\Rebecca\Desktop\Desktop Docs\Students Become Historians PPT\IMG_1305.jpg"/>
          <p:cNvPicPr>
            <a:picLocks noChangeAspect="1" noChangeArrowheads="1"/>
          </p:cNvPicPr>
          <p:nvPr/>
        </p:nvPicPr>
        <p:blipFill rotWithShape="1">
          <a:blip r:embed="rId5">
            <a:extLst>
              <a:ext uri="{28A0092B-C50C-407E-A947-70E740481C1C}">
                <a14:useLocalDpi xmlns:a14="http://schemas.microsoft.com/office/drawing/2010/main" val="0"/>
              </a:ext>
            </a:extLst>
          </a:blip>
          <a:srcRect b="5620"/>
          <a:stretch/>
        </p:blipFill>
        <p:spPr bwMode="auto">
          <a:xfrm rot="466575">
            <a:off x="4670885" y="1930953"/>
            <a:ext cx="3785291" cy="253987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subTitle" idx="4294967295"/>
          </p:nvPr>
        </p:nvSpPr>
        <p:spPr>
          <a:xfrm>
            <a:off x="152400" y="992203"/>
            <a:ext cx="8839200" cy="531797"/>
          </a:xfrm>
        </p:spPr>
        <p:txBody>
          <a:bodyPr>
            <a:noAutofit/>
          </a:bodyPr>
          <a:lstStyle/>
          <a:p>
            <a:pPr marL="0" algn="ctr">
              <a:lnSpc>
                <a:spcPct val="80000"/>
              </a:lnSpc>
              <a:buClr>
                <a:srgbClr val="000000"/>
              </a:buClr>
              <a:buSzPct val="100000"/>
              <a:buFont typeface="Times New Roman" pitchFamily="18" charset="0"/>
              <a:buNone/>
              <a:defRPr/>
            </a:pPr>
            <a:r>
              <a:rPr lang="en-US" sz="3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Producing a History Fair Project</a:t>
            </a:r>
            <a:endParaRPr 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reeform 3"/>
          <p:cNvSpPr/>
          <p:nvPr/>
        </p:nvSpPr>
        <p:spPr>
          <a:xfrm>
            <a:off x="7162800" y="4572000"/>
            <a:ext cx="1600200" cy="1914168"/>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5. </a:t>
            </a:r>
          </a:p>
          <a:p>
            <a:pPr lvl="0" algn="ctr" defTabSz="889000">
              <a:lnSpc>
                <a:spcPct val="90000"/>
              </a:lnSpc>
              <a:spcBef>
                <a:spcPct val="0"/>
              </a:spcBef>
              <a:spcAft>
                <a:spcPct val="35000"/>
              </a:spcAft>
            </a:pPr>
            <a:r>
              <a:rPr lang="en-US" sz="2000" b="1" kern="1200" dirty="0" smtClean="0">
                <a:solidFill>
                  <a:schemeClr val="bg1"/>
                </a:solidFill>
              </a:rPr>
              <a:t>Tell Us Your Story!</a:t>
            </a:r>
            <a:endParaRPr lang="en-US" sz="2000" b="1" kern="1200" dirty="0">
              <a:solidFill>
                <a:schemeClr val="bg1"/>
              </a:solidFill>
            </a:endParaRPr>
          </a:p>
        </p:txBody>
      </p:sp>
      <p:sp>
        <p:nvSpPr>
          <p:cNvPr id="3" name="Wave 2"/>
          <p:cNvSpPr/>
          <p:nvPr/>
        </p:nvSpPr>
        <p:spPr>
          <a:xfrm rot="21163484">
            <a:off x="422556" y="3334517"/>
            <a:ext cx="4038600" cy="2007338"/>
          </a:xfrm>
          <a:prstGeom prst="wave">
            <a:avLst/>
          </a:prstGeom>
          <a:solidFill>
            <a:schemeClr val="bg1">
              <a:lumMod val="95000"/>
            </a:schemeClr>
          </a:solidFill>
          <a:ln>
            <a:noFill/>
          </a:ln>
          <a:effectLst>
            <a:outerShdw blurRad="520700" sx="102000" sy="1020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33400" y="3733800"/>
            <a:ext cx="3810000" cy="1477328"/>
          </a:xfrm>
          <a:prstGeom prst="rect">
            <a:avLst/>
          </a:prstGeom>
          <a:noFill/>
        </p:spPr>
        <p:txBody>
          <a:bodyPr wrap="square" rtlCol="0">
            <a:spAutoFit/>
          </a:bodyPr>
          <a:lstStyle/>
          <a:p>
            <a:pPr algn="ctr"/>
            <a:r>
              <a:rPr lang="en-US" b="1" dirty="0"/>
              <a:t>Visit the History Fair website </a:t>
            </a:r>
            <a:endParaRPr lang="en-US" b="1" dirty="0" smtClean="0"/>
          </a:p>
          <a:p>
            <a:pPr algn="ctr"/>
            <a:r>
              <a:rPr lang="en-US" b="1" dirty="0" smtClean="0">
                <a:hlinkClick r:id="rId6"/>
              </a:rPr>
              <a:t>www.chicagohistory.org</a:t>
            </a:r>
            <a:r>
              <a:rPr lang="en-US" b="1" dirty="0" smtClean="0">
                <a:hlinkClick r:id="rId6"/>
              </a:rPr>
              <a:t>/</a:t>
            </a:r>
            <a:r>
              <a:rPr lang="en-US" b="1" dirty="0" err="1" smtClean="0">
                <a:hlinkClick r:id="rId6"/>
              </a:rPr>
              <a:t>historyfair</a:t>
            </a:r>
            <a:endParaRPr lang="en-US" b="1" dirty="0" smtClean="0"/>
          </a:p>
          <a:p>
            <a:pPr algn="ctr"/>
            <a:r>
              <a:rPr lang="en-US" b="1" dirty="0" smtClean="0"/>
              <a:t>to </a:t>
            </a:r>
            <a:r>
              <a:rPr lang="en-US" b="1" dirty="0"/>
              <a:t>find more guidelines, samples, and the rules for each category.</a:t>
            </a:r>
          </a:p>
          <a:p>
            <a:pPr algn="ctr"/>
            <a:endParaRPr lang="en-US" dirty="0"/>
          </a:p>
        </p:txBody>
      </p:sp>
      <p:sp>
        <p:nvSpPr>
          <p:cNvPr id="5" name="Oval 4"/>
          <p:cNvSpPr/>
          <p:nvPr/>
        </p:nvSpPr>
        <p:spPr>
          <a:xfrm>
            <a:off x="198120" y="3425412"/>
            <a:ext cx="182880" cy="182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11711" y="3532092"/>
            <a:ext cx="450289" cy="332590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subTitle" idx="4294967295"/>
          </p:nvPr>
        </p:nvSpPr>
        <p:spPr>
          <a:xfrm>
            <a:off x="3329602" y="304800"/>
            <a:ext cx="2484796"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b="1" dirty="0" smtClean="0">
                <a:solidFill>
                  <a:srgbClr val="FFC000"/>
                </a:solidFill>
                <a:effectLst>
                  <a:outerShdw blurRad="38100" dist="38100" dir="2700000" algn="tl">
                    <a:srgbClr val="000000">
                      <a:alpha val="43137"/>
                    </a:srgbClr>
                  </a:outerShdw>
                </a:effectLst>
              </a:rPr>
              <a:t>Step 5</a:t>
            </a:r>
            <a:endParaRPr lang="en-US" sz="45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148710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990601" y="685800"/>
            <a:ext cx="7162799" cy="990600"/>
          </a:xfrm>
        </p:spPr>
        <p:txBody>
          <a:bodyPr>
            <a:noAutofit/>
          </a:bodyPr>
          <a:lstStyle/>
          <a:p>
            <a:pPr marL="0" algn="ctr">
              <a:lnSpc>
                <a:spcPct val="80000"/>
              </a:lnSpc>
              <a:buClr>
                <a:srgbClr val="000000"/>
              </a:buClr>
              <a:buSzPct val="100000"/>
              <a:buFont typeface="Times New Roman" pitchFamily="18" charset="0"/>
              <a:buNone/>
              <a:defRPr/>
            </a:pPr>
            <a:r>
              <a:rPr lang="en-US" altLang="en-US" sz="3500" b="1" dirty="0" smtClean="0">
                <a:solidFill>
                  <a:srgbClr val="FFC000"/>
                </a:solidFill>
                <a:effectLst>
                  <a:outerShdw blurRad="38100" dist="38100" dir="2700000" algn="tl">
                    <a:srgbClr val="000000">
                      <a:alpha val="43137"/>
                    </a:srgbClr>
                  </a:outerShdw>
                </a:effectLst>
              </a:rPr>
              <a:t>History Fair offers many ways to communicate your interpretation . . .</a:t>
            </a:r>
            <a:endParaRPr lang="en-US" sz="3500" b="1" dirty="0">
              <a:solidFill>
                <a:srgbClr val="FFC000"/>
              </a:solidFill>
              <a:effectLst>
                <a:outerShdw blurRad="38100" dist="38100" dir="2700000" algn="tl">
                  <a:srgbClr val="000000">
                    <a:alpha val="43137"/>
                  </a:srgbClr>
                </a:outerShdw>
              </a:effectLst>
            </a:endParaRPr>
          </a:p>
        </p:txBody>
      </p:sp>
      <p:sp>
        <p:nvSpPr>
          <p:cNvPr id="11" name="Rounded Rectangle 10"/>
          <p:cNvSpPr/>
          <p:nvPr/>
        </p:nvSpPr>
        <p:spPr>
          <a:xfrm>
            <a:off x="1447800" y="2057400"/>
            <a:ext cx="6172200" cy="3560039"/>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600200" y="2362200"/>
            <a:ext cx="5791200" cy="2785378"/>
          </a:xfrm>
          <a:prstGeom prst="rect">
            <a:avLst/>
          </a:prstGeom>
          <a:noFill/>
        </p:spPr>
        <p:txBody>
          <a:bodyPr wrap="square" rtlCol="0">
            <a:spAutoFit/>
          </a:bodyPr>
          <a:lstStyle/>
          <a:p>
            <a:pPr algn="ctr">
              <a:buClr>
                <a:srgbClr val="000000"/>
              </a:buClr>
              <a:buSzPct val="100000"/>
              <a:buFont typeface="Times New Roman" pitchFamily="18" charset="0"/>
              <a:buNone/>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Choose a project that will communicate your topic most effectively.  </a:t>
            </a:r>
            <a:endParaRPr lang="en-US" altLang="en-US" sz="3000" dirty="0" smtClean="0">
              <a:ln w="12700" cmpd="sng">
                <a:solidFill>
                  <a:srgbClr val="FFFFFF"/>
                </a:solidFill>
                <a:prstDash val="solid"/>
              </a:ln>
              <a:solidFill>
                <a:srgbClr val="FFFFFF"/>
              </a:solidFill>
              <a:effectLst>
                <a:outerShdw blurRad="63500" dir="3600000" algn="tl" rotWithShape="0">
                  <a:srgbClr val="000000">
                    <a:alpha val="70000"/>
                  </a:srgbClr>
                </a:outerShdw>
              </a:effectLst>
            </a:endParaRPr>
          </a:p>
          <a:p>
            <a:pPr algn="ctr">
              <a:buClr>
                <a:srgbClr val="000000"/>
              </a:buClr>
              <a:buSzPct val="100000"/>
              <a:buFont typeface="Times New Roman" pitchFamily="18" charset="0"/>
              <a:buNone/>
            </a:pPr>
            <a:endParaRPr lang="en-US" altLang="en-US" sz="1000" dirty="0" smtClean="0">
              <a:solidFill>
                <a:schemeClr val="bg1"/>
              </a:solidFill>
            </a:endParaRPr>
          </a:p>
          <a:p>
            <a:pPr algn="ctr">
              <a:buClr>
                <a:srgbClr val="000000"/>
              </a:buClr>
              <a:buSzPct val="100000"/>
              <a:buFont typeface="Times New Roman" pitchFamily="18" charset="0"/>
              <a:buNone/>
            </a:pPr>
            <a:r>
              <a:rPr lang="en-US" altLang="en-US" sz="2500" dirty="0" smtClean="0">
                <a:solidFill>
                  <a:schemeClr val="bg1"/>
                </a:solidFill>
              </a:rPr>
              <a:t>* For </a:t>
            </a:r>
            <a:r>
              <a:rPr lang="en-US" altLang="en-US" sz="2500" dirty="0">
                <a:solidFill>
                  <a:schemeClr val="bg1"/>
                </a:solidFill>
              </a:rPr>
              <a:t>example, a topic with few visuals would probably make a better </a:t>
            </a:r>
            <a:r>
              <a:rPr lang="en-US" altLang="en-US" sz="2500" u="sng" dirty="0">
                <a:solidFill>
                  <a:schemeClr val="bg1"/>
                </a:solidFill>
              </a:rPr>
              <a:t>paper</a:t>
            </a:r>
            <a:r>
              <a:rPr lang="en-US" altLang="en-US" sz="2500" dirty="0">
                <a:solidFill>
                  <a:schemeClr val="bg1"/>
                </a:solidFill>
              </a:rPr>
              <a:t> than an </a:t>
            </a:r>
            <a:r>
              <a:rPr lang="en-US" altLang="en-US" sz="2500" u="sng" dirty="0">
                <a:solidFill>
                  <a:schemeClr val="bg1"/>
                </a:solidFill>
              </a:rPr>
              <a:t>exhibit board</a:t>
            </a:r>
            <a:r>
              <a:rPr lang="en-US" altLang="en-US" sz="2500" dirty="0">
                <a:solidFill>
                  <a:schemeClr val="bg1"/>
                </a:solidFill>
              </a:rPr>
              <a:t> or </a:t>
            </a:r>
            <a:r>
              <a:rPr lang="en-US" altLang="en-US" sz="2500" u="sng" dirty="0">
                <a:solidFill>
                  <a:schemeClr val="bg1"/>
                </a:solidFill>
              </a:rPr>
              <a:t>website</a:t>
            </a:r>
            <a:r>
              <a:rPr lang="en-US" altLang="en-US" sz="2500" dirty="0">
                <a:solidFill>
                  <a:schemeClr val="bg1"/>
                </a:solidFill>
              </a:rPr>
              <a:t>.</a:t>
            </a:r>
            <a:endParaRPr lang="en-US" sz="2500" dirty="0">
              <a:solidFill>
                <a:schemeClr val="bg1"/>
              </a:solidFill>
            </a:endParaRPr>
          </a:p>
        </p:txBody>
      </p:sp>
      <p:sp>
        <p:nvSpPr>
          <p:cNvPr id="6" name="Freeform 5"/>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424110495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609600" y="457200"/>
            <a:ext cx="41148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EXHIBITS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4800600" y="990600"/>
            <a:ext cx="3810000" cy="3861391"/>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953000" y="1093381"/>
            <a:ext cx="3429000" cy="3939540"/>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alt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Lots of visual sources</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Excellent, tight writing</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Graphic design &amp; creativity</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Easy to follow</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Organized like a mini-museum</a:t>
            </a:r>
          </a:p>
          <a:p>
            <a:pPr marL="457200" indent="-457200">
              <a:buClr>
                <a:schemeClr val="bg1"/>
              </a:buClr>
              <a:buSzPct val="100000"/>
              <a:buFont typeface="Arial" panose="020B0604020202020204" pitchFamily="34" charset="0"/>
              <a:buChar char="•"/>
            </a:pPr>
            <a:r>
              <a:rPr lang="en-US" sz="2500" i="1"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Individuals or group</a:t>
            </a:r>
          </a:p>
          <a:p>
            <a:pPr marL="342900" indent="-342900" algn="ctr">
              <a:buClr>
                <a:srgbClr val="000000"/>
              </a:buClr>
              <a:buSzPct val="100000"/>
              <a:buFont typeface="Arial" panose="020B0604020202020204" pitchFamily="34" charset="0"/>
              <a:buChar char="•"/>
            </a:pPr>
            <a:endParaRPr lang="en-US" sz="2500" dirty="0">
              <a:ln w="12700">
                <a:solidFill>
                  <a:schemeClr val="tx1"/>
                </a:solidFill>
              </a:ln>
              <a:solidFill>
                <a:schemeClr val="bg1"/>
              </a:solidFill>
            </a:endParaRPr>
          </a:p>
        </p:txBody>
      </p:sp>
      <p:pic>
        <p:nvPicPr>
          <p:cNvPr id="6" name="Picture 6" descr="C:\Users\Public\Pictures\2010-04-18 2010 jr\2010 jr 02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550"/>
          <a:stretch/>
        </p:blipFill>
        <p:spPr bwMode="auto">
          <a:xfrm>
            <a:off x="907655" y="1295400"/>
            <a:ext cx="3355874" cy="4168139"/>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33400" y="5820894"/>
            <a:ext cx="6705600" cy="732306"/>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76908" y="5867400"/>
            <a:ext cx="6914492" cy="1200329"/>
          </a:xfrm>
          <a:prstGeom prst="rect">
            <a:avLst/>
          </a:prstGeom>
          <a:noFill/>
        </p:spPr>
        <p:txBody>
          <a:bodyPr wrap="square" rtlCol="0">
            <a:spAutoFit/>
          </a:bodyPr>
          <a:lstStyle/>
          <a:p>
            <a:pPr algn="ctr"/>
            <a:r>
              <a:rPr lang="en-US" b="1" dirty="0" smtClean="0"/>
              <a:t>Exhibit  </a:t>
            </a:r>
            <a:r>
              <a:rPr lang="en-US" b="1" dirty="0"/>
              <a:t>Examples</a:t>
            </a:r>
            <a:r>
              <a:rPr lang="en-US" b="1" dirty="0" smtClean="0"/>
              <a:t>:</a:t>
            </a:r>
          </a:p>
          <a:p>
            <a:pPr algn="ctr"/>
            <a:r>
              <a:rPr lang="en-US" b="1" dirty="0">
                <a:hlinkClick r:id="rId5"/>
              </a:rPr>
              <a:t>https://</a:t>
            </a:r>
            <a:r>
              <a:rPr lang="en-US" b="1" dirty="0" err="1">
                <a:hlinkClick r:id="rId5"/>
              </a:rPr>
              <a:t>www.chicagohistory.org</a:t>
            </a:r>
            <a:r>
              <a:rPr lang="en-US" b="1" dirty="0">
                <a:hlinkClick r:id="rId5"/>
              </a:rPr>
              <a:t>/</a:t>
            </a:r>
            <a:r>
              <a:rPr lang="en-US" b="1" dirty="0" err="1">
                <a:hlinkClick r:id="rId5"/>
              </a:rPr>
              <a:t>historyfair</a:t>
            </a:r>
            <a:r>
              <a:rPr lang="en-US" b="1" dirty="0">
                <a:hlinkClick r:id="rId5"/>
              </a:rPr>
              <a:t>/students/history-fair-examples/#exhibits</a:t>
            </a:r>
            <a:endParaRPr lang="en-US" b="1" dirty="0" smtClean="0"/>
          </a:p>
          <a:p>
            <a:pPr algn="ctr"/>
            <a:endParaRPr lang="en-US" b="1" dirty="0"/>
          </a:p>
        </p:txBody>
      </p:sp>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168798353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495800" y="6072352"/>
            <a:ext cx="1638300" cy="557048"/>
          </a:xfrm>
          <a:prstGeom prst="roundRect">
            <a:avLst/>
          </a:prstGeom>
          <a:solidFill>
            <a:srgbClr val="00194C">
              <a:alpha val="5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457200" y="381000"/>
            <a:ext cx="4876800" cy="918329"/>
          </a:xfrm>
          <a:prstGeom prst="roundRect">
            <a:avLst/>
          </a:prstGeom>
          <a:solidFill>
            <a:srgbClr val="00194C">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p:cNvSpPr>
            <a:spLocks noChangeArrowheads="1"/>
          </p:cNvSpPr>
          <p:nvPr/>
        </p:nvSpPr>
        <p:spPr bwMode="auto">
          <a:xfrm>
            <a:off x="304800" y="1600200"/>
            <a:ext cx="1828800" cy="43434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9" name="Rectangle 4"/>
          <p:cNvSpPr>
            <a:spLocks noChangeArrowheads="1"/>
          </p:cNvSpPr>
          <p:nvPr/>
        </p:nvSpPr>
        <p:spPr bwMode="auto">
          <a:xfrm>
            <a:off x="2208486" y="1600200"/>
            <a:ext cx="2744514" cy="43434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10" name="Rectangle 5"/>
          <p:cNvSpPr>
            <a:spLocks noChangeArrowheads="1"/>
          </p:cNvSpPr>
          <p:nvPr/>
        </p:nvSpPr>
        <p:spPr bwMode="auto">
          <a:xfrm>
            <a:off x="5029200" y="1600200"/>
            <a:ext cx="1905000" cy="43434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13" name="Oval 6"/>
          <p:cNvSpPr>
            <a:spLocks noChangeArrowheads="1"/>
          </p:cNvSpPr>
          <p:nvPr/>
        </p:nvSpPr>
        <p:spPr bwMode="auto">
          <a:xfrm>
            <a:off x="2513286" y="1752600"/>
            <a:ext cx="2133600" cy="457200"/>
          </a:xfrm>
          <a:prstGeom prst="ellipse">
            <a:avLst/>
          </a:prstGeom>
          <a:solidFill>
            <a:srgbClr val="92D050"/>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14" name="Oval 7"/>
          <p:cNvSpPr>
            <a:spLocks noChangeArrowheads="1"/>
          </p:cNvSpPr>
          <p:nvPr/>
        </p:nvSpPr>
        <p:spPr bwMode="auto">
          <a:xfrm>
            <a:off x="762000" y="1828800"/>
            <a:ext cx="1219200" cy="381000"/>
          </a:xfrm>
          <a:prstGeom prst="ellipse">
            <a:avLst/>
          </a:prstGeom>
          <a:solidFill>
            <a:srgbClr val="92D050"/>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15" name="Rectangle 8"/>
          <p:cNvSpPr>
            <a:spLocks noChangeArrowheads="1"/>
          </p:cNvSpPr>
          <p:nvPr/>
        </p:nvSpPr>
        <p:spPr bwMode="auto">
          <a:xfrm>
            <a:off x="2360886" y="2438400"/>
            <a:ext cx="2438400" cy="3276600"/>
          </a:xfrm>
          <a:prstGeom prst="rect">
            <a:avLst/>
          </a:prstGeom>
          <a:solidFill>
            <a:schemeClr val="bg1">
              <a:lumMod val="85000"/>
            </a:schemeClr>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16" name="Oval 9"/>
          <p:cNvSpPr>
            <a:spLocks noChangeArrowheads="1"/>
          </p:cNvSpPr>
          <p:nvPr/>
        </p:nvSpPr>
        <p:spPr bwMode="auto">
          <a:xfrm>
            <a:off x="5334000" y="5029200"/>
            <a:ext cx="1295400" cy="533400"/>
          </a:xfrm>
          <a:prstGeom prst="ellipse">
            <a:avLst/>
          </a:prstGeom>
          <a:solidFill>
            <a:schemeClr val="accent5">
              <a:lumMod val="60000"/>
              <a:lumOff val="40000"/>
            </a:schemeClr>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17" name="Rectangle 10"/>
          <p:cNvSpPr>
            <a:spLocks noChangeArrowheads="1"/>
          </p:cNvSpPr>
          <p:nvPr/>
        </p:nvSpPr>
        <p:spPr bwMode="auto">
          <a:xfrm>
            <a:off x="5181600" y="1828800"/>
            <a:ext cx="1524000" cy="2971800"/>
          </a:xfrm>
          <a:prstGeom prst="rect">
            <a:avLst/>
          </a:prstGeom>
          <a:solidFill>
            <a:schemeClr val="bg1">
              <a:lumMod val="85000"/>
            </a:schemeClr>
          </a:solidFill>
          <a:ln w="9360">
            <a:solidFill>
              <a:srgbClr val="000000"/>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19" name="Rectangle 11"/>
          <p:cNvSpPr>
            <a:spLocks noChangeArrowheads="1"/>
          </p:cNvSpPr>
          <p:nvPr/>
        </p:nvSpPr>
        <p:spPr bwMode="auto">
          <a:xfrm>
            <a:off x="457200" y="2438400"/>
            <a:ext cx="1447800" cy="3276600"/>
          </a:xfrm>
          <a:prstGeom prst="rect">
            <a:avLst/>
          </a:prstGeom>
          <a:solidFill>
            <a:schemeClr val="bg1">
              <a:lumMod val="85000"/>
            </a:schemeClr>
          </a:solidFill>
          <a:ln w="9360">
            <a:solidFill>
              <a:schemeClr val="tx1"/>
            </a:solidFill>
            <a:miter lim="800000"/>
            <a:headEnd/>
            <a:tailEnd/>
          </a:ln>
        </p:spPr>
        <p:txBody>
          <a:bodyPr wrap="none" anchor="ctr"/>
          <a:lstStyle/>
          <a:p>
            <a:pPr>
              <a:buClr>
                <a:srgbClr val="000000"/>
              </a:buClr>
              <a:buSzPct val="100000"/>
              <a:buFont typeface="Times New Roman" pitchFamily="18" charset="0"/>
              <a:buNone/>
            </a:pPr>
            <a:endParaRPr lang="en-US" altLang="en-US"/>
          </a:p>
        </p:txBody>
      </p:sp>
      <p:sp>
        <p:nvSpPr>
          <p:cNvPr id="20" name="Text Box 12"/>
          <p:cNvSpPr txBox="1">
            <a:spLocks noChangeArrowheads="1"/>
          </p:cNvSpPr>
          <p:nvPr/>
        </p:nvSpPr>
        <p:spPr bwMode="auto">
          <a:xfrm>
            <a:off x="5105400" y="2209800"/>
            <a:ext cx="1600200"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875"/>
              </a:spcBef>
              <a:buClrTx/>
              <a:buFontTx/>
              <a:buNone/>
            </a:pPr>
            <a:r>
              <a:rPr lang="en-US" altLang="en-US" sz="1400" b="0" dirty="0">
                <a:latin typeface="+mj-lt"/>
                <a:cs typeface="Arial" charset="0"/>
              </a:rPr>
              <a:t>IMPACT &amp; LONG- LASTING SIGNIFICANCE</a:t>
            </a:r>
          </a:p>
        </p:txBody>
      </p:sp>
      <p:sp>
        <p:nvSpPr>
          <p:cNvPr id="2" name="Isosceles Triangle 1"/>
          <p:cNvSpPr/>
          <p:nvPr/>
        </p:nvSpPr>
        <p:spPr>
          <a:xfrm rot="10800000">
            <a:off x="5410200" y="228601"/>
            <a:ext cx="3505198" cy="2645846"/>
          </a:xfrm>
          <a:prstGeom prst="triangle">
            <a:avLst>
              <a:gd name="adj" fmla="val 0"/>
            </a:avLst>
          </a:prstGeom>
          <a:solidFill>
            <a:srgbClr val="00206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13"/>
          <p:cNvSpPr txBox="1">
            <a:spLocks noChangeArrowheads="1"/>
          </p:cNvSpPr>
          <p:nvPr/>
        </p:nvSpPr>
        <p:spPr bwMode="auto">
          <a:xfrm>
            <a:off x="2589486" y="2895600"/>
            <a:ext cx="1905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1125"/>
              </a:spcBef>
              <a:buClrTx/>
              <a:buFontTx/>
              <a:buNone/>
            </a:pPr>
            <a:r>
              <a:rPr lang="en-US" altLang="en-US" sz="1800" b="0" dirty="0">
                <a:latin typeface="+mj-lt"/>
                <a:cs typeface="Arial" charset="0"/>
              </a:rPr>
              <a:t>MAIN IDEA &amp; EVIDENCE</a:t>
            </a:r>
          </a:p>
        </p:txBody>
      </p:sp>
      <p:sp>
        <p:nvSpPr>
          <p:cNvPr id="22" name="Text Box 14"/>
          <p:cNvSpPr txBox="1">
            <a:spLocks noChangeArrowheads="1"/>
          </p:cNvSpPr>
          <p:nvPr/>
        </p:nvSpPr>
        <p:spPr bwMode="auto">
          <a:xfrm>
            <a:off x="381000" y="2667000"/>
            <a:ext cx="1524000"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875"/>
              </a:spcBef>
              <a:buClrTx/>
              <a:buFontTx/>
              <a:buNone/>
            </a:pPr>
            <a:r>
              <a:rPr lang="en-US" altLang="en-US" sz="1400" b="0" dirty="0">
                <a:latin typeface="+mj-lt"/>
                <a:cs typeface="Arial" charset="0"/>
              </a:rPr>
              <a:t>CONTEXT &amp; BACKGROUND and set-up</a:t>
            </a:r>
          </a:p>
        </p:txBody>
      </p:sp>
      <p:sp>
        <p:nvSpPr>
          <p:cNvPr id="23" name="Line 15"/>
          <p:cNvSpPr>
            <a:spLocks noChangeShapeType="1"/>
          </p:cNvSpPr>
          <p:nvPr/>
        </p:nvSpPr>
        <p:spPr bwMode="auto">
          <a:xfrm flipV="1">
            <a:off x="1522686" y="1299329"/>
            <a:ext cx="458514" cy="52947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4" name="Line 16"/>
          <p:cNvSpPr>
            <a:spLocks noChangeShapeType="1"/>
          </p:cNvSpPr>
          <p:nvPr/>
        </p:nvSpPr>
        <p:spPr bwMode="auto">
          <a:xfrm>
            <a:off x="2513286" y="1299329"/>
            <a:ext cx="457200" cy="52947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17"/>
          <p:cNvSpPr txBox="1">
            <a:spLocks noChangeArrowheads="1"/>
          </p:cNvSpPr>
          <p:nvPr/>
        </p:nvSpPr>
        <p:spPr bwMode="auto">
          <a:xfrm>
            <a:off x="533400" y="502878"/>
            <a:ext cx="4723086"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0"/>
              </a:spcBef>
              <a:buClrTx/>
              <a:buFontTx/>
              <a:buNone/>
            </a:pPr>
            <a:r>
              <a:rPr lang="en-US" altLang="en-US" sz="180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charset="0"/>
              </a:rPr>
              <a:t>INTRODUCTION IN EITHER PLACE. </a:t>
            </a:r>
            <a:r>
              <a:rPr lang="en-US" altLang="en-US" sz="180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charset="0"/>
              </a:rPr>
              <a:t> </a:t>
            </a:r>
          </a:p>
          <a:p>
            <a:pPr algn="ctr" eaLnBrk="1" hangingPunct="1">
              <a:spcBef>
                <a:spcPts val="0"/>
              </a:spcBef>
              <a:buClrTx/>
              <a:buFontTx/>
              <a:buNone/>
            </a:pPr>
            <a:r>
              <a:rPr lang="en-US" altLang="en-US" sz="1800" dirty="0" smtClean="0">
                <a:ln w="12700"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charset="0"/>
              </a:rPr>
              <a:t>Title </a:t>
            </a:r>
            <a:r>
              <a:rPr lang="en-US" altLang="en-US" sz="1800" dirty="0">
                <a:ln w="12700"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charset="0"/>
              </a:rPr>
              <a:t>on a header-board or make room at the top</a:t>
            </a:r>
          </a:p>
        </p:txBody>
      </p:sp>
      <p:sp>
        <p:nvSpPr>
          <p:cNvPr id="26" name="Line 18"/>
          <p:cNvSpPr>
            <a:spLocks noChangeShapeType="1"/>
          </p:cNvSpPr>
          <p:nvPr/>
        </p:nvSpPr>
        <p:spPr bwMode="auto">
          <a:xfrm flipH="1">
            <a:off x="5410200" y="5562600"/>
            <a:ext cx="398462" cy="509752"/>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7" name="Text Box 19"/>
          <p:cNvSpPr txBox="1">
            <a:spLocks noChangeArrowheads="1"/>
          </p:cNvSpPr>
          <p:nvPr/>
        </p:nvSpPr>
        <p:spPr bwMode="auto">
          <a:xfrm>
            <a:off x="4267200" y="6148552"/>
            <a:ext cx="20574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ctr" eaLnBrk="1" hangingPunct="1">
              <a:spcBef>
                <a:spcPts val="875"/>
              </a:spcBef>
              <a:buClrTx/>
              <a:buFontTx/>
              <a:buNone/>
            </a:pPr>
            <a:r>
              <a:rPr lang="en-US" alt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cs typeface="Arial" charset="0"/>
              </a:rPr>
              <a:t>CONCLUSION</a:t>
            </a:r>
          </a:p>
        </p:txBody>
      </p:sp>
      <p:sp>
        <p:nvSpPr>
          <p:cNvPr id="28" name="Text Box 20"/>
          <p:cNvSpPr txBox="1">
            <a:spLocks noChangeArrowheads="1"/>
          </p:cNvSpPr>
          <p:nvPr/>
        </p:nvSpPr>
        <p:spPr bwMode="auto">
          <a:xfrm>
            <a:off x="152400" y="25908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itchFamily="18" charset="0"/>
              <a:buNone/>
            </a:pPr>
            <a:endParaRPr lang="en-US" altLang="en-US"/>
          </a:p>
        </p:txBody>
      </p:sp>
      <p:sp>
        <p:nvSpPr>
          <p:cNvPr id="29" name="Text Box 21"/>
          <p:cNvSpPr txBox="1">
            <a:spLocks noChangeArrowheads="1"/>
          </p:cNvSpPr>
          <p:nvPr/>
        </p:nvSpPr>
        <p:spPr bwMode="auto">
          <a:xfrm>
            <a:off x="6324600" y="252731"/>
            <a:ext cx="2516952" cy="17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spcBef>
                <a:spcPts val="8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SimSun" pitchFamily="2" charset="-122"/>
              </a:defRPr>
            </a:lvl1pPr>
            <a:lvl2pPr eaLnBrk="0" hangingPunct="0">
              <a:spcBef>
                <a:spcPts val="7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SimSun" pitchFamily="2" charset="-122"/>
              </a:defRPr>
            </a:lvl2pPr>
            <a:lvl3pPr eaLnBrk="0" hangingPunct="0">
              <a:spcBef>
                <a:spcPts val="6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SimSun" pitchFamily="2" charset="-122"/>
              </a:defRPr>
            </a:lvl3pPr>
            <a:lvl4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4pPr>
            <a:lvl5pPr eaLnBrk="0" hangingPunct="0">
              <a:spcBef>
                <a:spcPts val="500"/>
              </a:spcBef>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SimSun" pitchFamily="2" charset="-122"/>
              </a:defRPr>
            </a:lvl9pPr>
          </a:lstStyle>
          <a:p>
            <a:pPr algn="r" eaLnBrk="1" hangingPunct="1">
              <a:spcBef>
                <a:spcPts val="0"/>
              </a:spcBef>
              <a:buClrTx/>
              <a:buFontTx/>
              <a:buNone/>
            </a:pPr>
            <a:r>
              <a:rPr lang="en-US" altLang="en-US" sz="2200" b="1" dirty="0">
                <a:solidFill>
                  <a:schemeClr val="bg1"/>
                </a:solidFill>
                <a:latin typeface="+mj-lt"/>
                <a:cs typeface="Arial" charset="0"/>
              </a:rPr>
              <a:t>Use </a:t>
            </a:r>
            <a:r>
              <a:rPr lang="en-US" altLang="en-US" sz="2200" b="1" u="sng" dirty="0">
                <a:solidFill>
                  <a:srgbClr val="FFC000"/>
                </a:solidFill>
                <a:latin typeface="+mj-lt"/>
                <a:cs typeface="Arial" charset="0"/>
              </a:rPr>
              <a:t>subheads</a:t>
            </a:r>
            <a:r>
              <a:rPr lang="en-US" altLang="en-US" sz="2200" b="1" dirty="0">
                <a:solidFill>
                  <a:srgbClr val="FFC000"/>
                </a:solidFill>
                <a:latin typeface="+mj-lt"/>
                <a:cs typeface="Arial" charset="0"/>
              </a:rPr>
              <a:t> </a:t>
            </a:r>
            <a:r>
              <a:rPr lang="en-US" altLang="en-US" sz="2200" b="1" dirty="0" smtClean="0">
                <a:solidFill>
                  <a:schemeClr val="bg1"/>
                </a:solidFill>
                <a:latin typeface="+mj-lt"/>
                <a:cs typeface="Arial" charset="0"/>
              </a:rPr>
              <a:t>and </a:t>
            </a:r>
            <a:r>
              <a:rPr lang="en-US" altLang="en-US" sz="2200" b="1" u="sng" dirty="0">
                <a:solidFill>
                  <a:srgbClr val="FFC000"/>
                </a:solidFill>
                <a:latin typeface="+mj-lt"/>
                <a:cs typeface="Arial" charset="0"/>
              </a:rPr>
              <a:t>segments </a:t>
            </a:r>
            <a:r>
              <a:rPr lang="en-US" altLang="en-US" sz="2200" b="1" dirty="0">
                <a:solidFill>
                  <a:schemeClr val="bg1"/>
                </a:solidFill>
                <a:latin typeface="+mj-lt"/>
                <a:cs typeface="Arial" charset="0"/>
              </a:rPr>
              <a:t>to move </a:t>
            </a:r>
            <a:r>
              <a:rPr lang="en-US" altLang="en-US" sz="2200" b="1" dirty="0" smtClean="0">
                <a:solidFill>
                  <a:schemeClr val="bg1"/>
                </a:solidFill>
                <a:latin typeface="+mj-lt"/>
                <a:cs typeface="Arial" charset="0"/>
              </a:rPr>
              <a:t>the story along </a:t>
            </a:r>
          </a:p>
          <a:p>
            <a:pPr algn="r" eaLnBrk="1" hangingPunct="1">
              <a:spcBef>
                <a:spcPts val="0"/>
              </a:spcBef>
              <a:buClrTx/>
              <a:buFontTx/>
              <a:buNone/>
            </a:pPr>
            <a:r>
              <a:rPr lang="en-US" altLang="en-US" sz="2200" b="1" dirty="0" smtClean="0">
                <a:solidFill>
                  <a:schemeClr val="bg1"/>
                </a:solidFill>
                <a:latin typeface="+mj-lt"/>
                <a:cs typeface="Arial" charset="0"/>
              </a:rPr>
              <a:t>in each</a:t>
            </a:r>
          </a:p>
          <a:p>
            <a:pPr algn="r" eaLnBrk="1" hangingPunct="1">
              <a:spcBef>
                <a:spcPts val="0"/>
              </a:spcBef>
              <a:buClrTx/>
              <a:buFontTx/>
              <a:buNone/>
            </a:pPr>
            <a:r>
              <a:rPr lang="en-US" altLang="en-US" sz="2200" b="1" dirty="0" smtClean="0">
                <a:solidFill>
                  <a:schemeClr val="bg1"/>
                </a:solidFill>
                <a:latin typeface="+mj-lt"/>
                <a:cs typeface="Arial" charset="0"/>
              </a:rPr>
              <a:t> section</a:t>
            </a:r>
            <a:endParaRPr lang="en-US" altLang="en-US" sz="2200" b="1" dirty="0">
              <a:solidFill>
                <a:schemeClr val="bg1"/>
              </a:solidFill>
              <a:latin typeface="+mj-lt"/>
              <a:cs typeface="Arial" charset="0"/>
            </a:endParaRPr>
          </a:p>
        </p:txBody>
      </p:sp>
      <p:sp>
        <p:nvSpPr>
          <p:cNvPr id="30" name="Freeform 29"/>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165444113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762000" y="304800"/>
            <a:ext cx="76200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3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 an exhibit, the label tells the story—the surrounding sources provide the evidence and give detail to the story.</a:t>
            </a:r>
            <a:endParaRPr lang="en-US" sz="3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313" t="11502" r="35791" b="26507"/>
          <a:stretch/>
        </p:blipFill>
        <p:spPr bwMode="auto">
          <a:xfrm>
            <a:off x="1066800" y="1917586"/>
            <a:ext cx="2590799" cy="4598884"/>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417" t="7689" r="6378" b="4702"/>
          <a:stretch/>
        </p:blipFill>
        <p:spPr bwMode="auto">
          <a:xfrm>
            <a:off x="4576218" y="2081048"/>
            <a:ext cx="2582364" cy="3938752"/>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9" name="Oval 5"/>
          <p:cNvSpPr>
            <a:spLocks noChangeArrowheads="1"/>
          </p:cNvSpPr>
          <p:nvPr/>
        </p:nvSpPr>
        <p:spPr bwMode="auto">
          <a:xfrm>
            <a:off x="5181600" y="3781288"/>
            <a:ext cx="2362200" cy="1828800"/>
          </a:xfrm>
          <a:prstGeom prst="ellipse">
            <a:avLst/>
          </a:prstGeom>
          <a:noFill/>
          <a:ln w="2844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8" charset="0"/>
              <a:buNone/>
            </a:pPr>
            <a:endParaRPr lang="en-US" altLang="en-US"/>
          </a:p>
        </p:txBody>
      </p:sp>
      <p:sp>
        <p:nvSpPr>
          <p:cNvPr id="10" name="Oval 6"/>
          <p:cNvSpPr>
            <a:spLocks noChangeArrowheads="1"/>
          </p:cNvSpPr>
          <p:nvPr/>
        </p:nvSpPr>
        <p:spPr bwMode="auto">
          <a:xfrm>
            <a:off x="2057400" y="4404026"/>
            <a:ext cx="1752600" cy="1066800"/>
          </a:xfrm>
          <a:prstGeom prst="ellipse">
            <a:avLst/>
          </a:prstGeom>
          <a:noFill/>
          <a:ln w="3816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8" charset="0"/>
              <a:buNone/>
            </a:pPr>
            <a:endParaRPr lang="en-US" altLang="en-US"/>
          </a:p>
        </p:txBody>
      </p:sp>
      <p:sp>
        <p:nvSpPr>
          <p:cNvPr id="13" name="Oval 7"/>
          <p:cNvSpPr>
            <a:spLocks noChangeArrowheads="1"/>
          </p:cNvSpPr>
          <p:nvPr/>
        </p:nvSpPr>
        <p:spPr bwMode="auto">
          <a:xfrm>
            <a:off x="1905001" y="1828800"/>
            <a:ext cx="1904999" cy="1203626"/>
          </a:xfrm>
          <a:prstGeom prst="ellipse">
            <a:avLst/>
          </a:prstGeom>
          <a:noFill/>
          <a:ln w="3816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8" charset="0"/>
              <a:buNone/>
            </a:pPr>
            <a:endParaRPr lang="en-US" altLang="en-US"/>
          </a:p>
        </p:txBody>
      </p:sp>
      <p:sp>
        <p:nvSpPr>
          <p:cNvPr id="11" name="Freeform 10"/>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157632500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ebecca\Desktop\per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12" y="1280077"/>
            <a:ext cx="3741130" cy="214892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CMHECServer\Company\Photos\Lina Kapp Performace 2011\02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9666" t="22090" r="18196" b="3535"/>
          <a:stretch/>
        </p:blipFill>
        <p:spPr bwMode="auto">
          <a:xfrm rot="21275632">
            <a:off x="1668307" y="3061656"/>
            <a:ext cx="2853145" cy="220589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subTitle" idx="4294967295"/>
          </p:nvPr>
        </p:nvSpPr>
        <p:spPr>
          <a:xfrm>
            <a:off x="457200" y="381000"/>
            <a:ext cx="43434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PERFORMANCES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4953000" y="685800"/>
            <a:ext cx="3767960" cy="4402812"/>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105398" y="788581"/>
            <a:ext cx="3615561" cy="4493538"/>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Dramatic personality or enjoy talking with the public</a:t>
            </a:r>
          </a:p>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Many sources are text, few visuals</a:t>
            </a:r>
          </a:p>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Do not want to write a research paper</a:t>
            </a:r>
          </a:p>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Want to try writing a script &amp; block out moves</a:t>
            </a:r>
          </a:p>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Willing to practice your script</a:t>
            </a:r>
          </a:p>
          <a:p>
            <a:pPr marL="457200" indent="-457200">
              <a:buClr>
                <a:schemeClr val="bg1"/>
              </a:buClr>
              <a:buSzPct val="100000"/>
              <a:buFont typeface="Arial" panose="020B0604020202020204" pitchFamily="34" charset="0"/>
              <a:buChar char="•"/>
            </a:pPr>
            <a:r>
              <a:rPr lang="en-US" sz="2200" i="1"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Individuals or groups</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10" name="Rounded Rectangle 9"/>
          <p:cNvSpPr/>
          <p:nvPr/>
        </p:nvSpPr>
        <p:spPr>
          <a:xfrm>
            <a:off x="457200" y="5562600"/>
            <a:ext cx="6019799" cy="1041461"/>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76908" y="5629870"/>
            <a:ext cx="6019800" cy="923330"/>
          </a:xfrm>
          <a:prstGeom prst="rect">
            <a:avLst/>
          </a:prstGeom>
          <a:noFill/>
        </p:spPr>
        <p:txBody>
          <a:bodyPr wrap="square" rtlCol="0">
            <a:spAutoFit/>
          </a:bodyPr>
          <a:lstStyle/>
          <a:p>
            <a:pPr algn="ctr"/>
            <a:r>
              <a:rPr lang="en-US" b="1" dirty="0" smtClean="0"/>
              <a:t>Performance Examples</a:t>
            </a:r>
            <a:r>
              <a:rPr lang="en-US" b="1" dirty="0" smtClean="0"/>
              <a:t>:</a:t>
            </a:r>
          </a:p>
          <a:p>
            <a:pPr algn="ctr"/>
            <a:r>
              <a:rPr lang="en-US" b="1" dirty="0">
                <a:hlinkClick r:id="rId6"/>
              </a:rPr>
              <a:t>https://</a:t>
            </a:r>
            <a:r>
              <a:rPr lang="en-US" b="1" dirty="0" err="1">
                <a:hlinkClick r:id="rId6"/>
              </a:rPr>
              <a:t>www.chicagohistory.org</a:t>
            </a:r>
            <a:r>
              <a:rPr lang="en-US" b="1" dirty="0">
                <a:hlinkClick r:id="rId6"/>
              </a:rPr>
              <a:t>/</a:t>
            </a:r>
            <a:r>
              <a:rPr lang="en-US" b="1" dirty="0" err="1">
                <a:hlinkClick r:id="rId6"/>
              </a:rPr>
              <a:t>historyfair</a:t>
            </a:r>
            <a:r>
              <a:rPr lang="en-US" b="1" dirty="0">
                <a:hlinkClick r:id="rId6"/>
              </a:rPr>
              <a:t>/students/history-fair-examples/#performances</a:t>
            </a:r>
            <a:endParaRPr lang="en-US" b="1" dirty="0"/>
          </a:p>
        </p:txBody>
      </p:sp>
      <p:sp>
        <p:nvSpPr>
          <p:cNvPr id="13" name="Freeform 12"/>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24907875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457200" y="381000"/>
            <a:ext cx="43434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WEBSITES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5029200" y="758279"/>
            <a:ext cx="3767960" cy="3810000"/>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181600" y="907226"/>
            <a:ext cx="3615561" cy="3893374"/>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Learn how to build a website (no need to know HTML or CSS)</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Graphic design</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Many visual sources</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Audio sources</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Video footage sources</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Interactivity</a:t>
            </a:r>
          </a:p>
          <a:p>
            <a:pPr marL="457200" indent="-457200">
              <a:buClr>
                <a:schemeClr val="bg1"/>
              </a:buClr>
              <a:buSzPct val="100000"/>
              <a:buFont typeface="Arial" panose="020B0604020202020204" pitchFamily="34" charset="0"/>
              <a:buChar char="•"/>
            </a:pPr>
            <a:r>
              <a:rPr lang="en-US" sz="2500" i="1"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Individuals or group</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10" name="Rounded Rectangle 9"/>
          <p:cNvSpPr/>
          <p:nvPr/>
        </p:nvSpPr>
        <p:spPr>
          <a:xfrm>
            <a:off x="457200" y="5486400"/>
            <a:ext cx="5583618" cy="1032641"/>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81000" y="5486400"/>
            <a:ext cx="5736019" cy="923330"/>
          </a:xfrm>
          <a:prstGeom prst="rect">
            <a:avLst/>
          </a:prstGeom>
          <a:noFill/>
        </p:spPr>
        <p:txBody>
          <a:bodyPr wrap="square" rtlCol="0">
            <a:spAutoFit/>
          </a:bodyPr>
          <a:lstStyle/>
          <a:p>
            <a:pPr algn="ctr"/>
            <a:r>
              <a:rPr lang="en-US" b="1" dirty="0" smtClean="0"/>
              <a:t>Website Examples</a:t>
            </a:r>
            <a:r>
              <a:rPr lang="en-US" b="1" dirty="0" smtClean="0"/>
              <a:t>:</a:t>
            </a:r>
          </a:p>
          <a:p>
            <a:pPr algn="ctr"/>
            <a:r>
              <a:rPr lang="en-US" b="1" dirty="0">
                <a:hlinkClick r:id="rId3"/>
              </a:rPr>
              <a:t>https://</a:t>
            </a:r>
            <a:r>
              <a:rPr lang="en-US" b="1" dirty="0" err="1">
                <a:hlinkClick r:id="rId3"/>
              </a:rPr>
              <a:t>www.chicagohistory.org</a:t>
            </a:r>
            <a:r>
              <a:rPr lang="en-US" b="1" dirty="0">
                <a:hlinkClick r:id="rId3"/>
              </a:rPr>
              <a:t>/</a:t>
            </a:r>
            <a:r>
              <a:rPr lang="en-US" b="1" dirty="0" err="1">
                <a:hlinkClick r:id="rId3"/>
              </a:rPr>
              <a:t>historyfair</a:t>
            </a:r>
            <a:r>
              <a:rPr lang="en-US" b="1" dirty="0">
                <a:hlinkClick r:id="rId3"/>
              </a:rPr>
              <a:t>/students/history-fair-examples/#websites</a:t>
            </a:r>
            <a:endParaRPr lang="en-US" b="1" dirty="0"/>
          </a:p>
        </p:txBody>
      </p:sp>
      <p:pic>
        <p:nvPicPr>
          <p:cNvPr id="2050" name="Picture 2" descr="C:\Users\Rebecca\Desktop\website.jpg"/>
          <p:cNvPicPr>
            <a:picLocks noChangeAspect="1" noChangeArrowheads="1"/>
          </p:cNvPicPr>
          <p:nvPr/>
        </p:nvPicPr>
        <p:blipFill rotWithShape="1">
          <a:blip r:embed="rId4">
            <a:extLst>
              <a:ext uri="{28A0092B-C50C-407E-A947-70E740481C1C}">
                <a14:useLocalDpi xmlns:a14="http://schemas.microsoft.com/office/drawing/2010/main" val="0"/>
              </a:ext>
            </a:extLst>
          </a:blip>
          <a:srcRect l="7720" r="3290"/>
          <a:stretch/>
        </p:blipFill>
        <p:spPr bwMode="auto">
          <a:xfrm rot="21447674">
            <a:off x="457200" y="1313748"/>
            <a:ext cx="4350243" cy="3668629"/>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375334263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457200" y="381000"/>
            <a:ext cx="8229600" cy="990600"/>
          </a:xfrm>
        </p:spPr>
        <p:txBody>
          <a:bodyPr>
            <a:noAutofit/>
          </a:bodyPr>
          <a:lstStyle/>
          <a:p>
            <a:pPr marL="0" algn="ctr">
              <a:lnSpc>
                <a:spcPct val="80000"/>
              </a:lnSpc>
              <a:buClr>
                <a:srgbClr val="000000"/>
              </a:buClr>
              <a:buSzPct val="100000"/>
              <a:buFont typeface="Times New Roman" pitchFamily="18" charset="0"/>
              <a:buNone/>
              <a:defRPr/>
            </a:pPr>
            <a:r>
              <a:rPr lang="en-US" altLang="en-US" sz="4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RESEARCH PAPERS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5029200" y="1916163"/>
            <a:ext cx="3767960" cy="2362199"/>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181600" y="2065109"/>
            <a:ext cx="3615561" cy="2354491"/>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Best able to express ideas through writing</a:t>
            </a:r>
          </a:p>
          <a:p>
            <a:pPr marL="457200" indent="-457200">
              <a:buClr>
                <a:schemeClr val="bg1"/>
              </a:buClr>
              <a:buSzPct val="100000"/>
              <a:buFont typeface="Arial" panose="020B0604020202020204" pitchFamily="34" charset="0"/>
              <a:buChar char="•"/>
            </a:pPr>
            <a:r>
              <a:rPr 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Few visual sources available</a:t>
            </a:r>
          </a:p>
          <a:p>
            <a:pPr marL="457200" indent="-457200">
              <a:buClr>
                <a:schemeClr val="bg1"/>
              </a:buClr>
              <a:buSzPct val="100000"/>
              <a:buFont typeface="Arial" panose="020B0604020202020204" pitchFamily="34" charset="0"/>
              <a:buChar char="•"/>
            </a:pPr>
            <a:r>
              <a:rPr lang="en-US" sz="2500" i="1"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Individuals only</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10" name="Rounded Rectangle 9"/>
          <p:cNvSpPr/>
          <p:nvPr/>
        </p:nvSpPr>
        <p:spPr>
          <a:xfrm>
            <a:off x="457200" y="5486400"/>
            <a:ext cx="5583618" cy="1032641"/>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81000" y="5486400"/>
            <a:ext cx="5736019" cy="923330"/>
          </a:xfrm>
          <a:prstGeom prst="rect">
            <a:avLst/>
          </a:prstGeom>
          <a:noFill/>
        </p:spPr>
        <p:txBody>
          <a:bodyPr wrap="square" rtlCol="0">
            <a:spAutoFit/>
          </a:bodyPr>
          <a:lstStyle/>
          <a:p>
            <a:pPr algn="ctr"/>
            <a:r>
              <a:rPr lang="en-US" b="1" dirty="0" smtClean="0"/>
              <a:t>Research Paper </a:t>
            </a:r>
            <a:r>
              <a:rPr lang="en-US" b="1" dirty="0"/>
              <a:t>Examples</a:t>
            </a:r>
            <a:r>
              <a:rPr lang="en-US" b="1" dirty="0" smtClean="0"/>
              <a:t>:</a:t>
            </a:r>
          </a:p>
          <a:p>
            <a:pPr algn="ctr"/>
            <a:r>
              <a:rPr lang="en-US" b="1" dirty="0">
                <a:hlinkClick r:id="rId3"/>
              </a:rPr>
              <a:t>https://</a:t>
            </a:r>
            <a:r>
              <a:rPr lang="en-US" b="1" dirty="0" err="1">
                <a:hlinkClick r:id="rId3"/>
              </a:rPr>
              <a:t>www.chicagohistory.org</a:t>
            </a:r>
            <a:r>
              <a:rPr lang="en-US" b="1" dirty="0">
                <a:hlinkClick r:id="rId3"/>
              </a:rPr>
              <a:t>/</a:t>
            </a:r>
            <a:r>
              <a:rPr lang="en-US" b="1" dirty="0" err="1">
                <a:hlinkClick r:id="rId3"/>
              </a:rPr>
              <a:t>historyfair</a:t>
            </a:r>
            <a:r>
              <a:rPr lang="en-US" b="1" dirty="0">
                <a:hlinkClick r:id="rId3"/>
              </a:rPr>
              <a:t>/students/history-fair-examples/#papers</a:t>
            </a:r>
            <a:endParaRPr lang="en-US" b="1" dirty="0"/>
          </a:p>
        </p:txBody>
      </p:sp>
      <p:pic>
        <p:nvPicPr>
          <p:cNvPr id="3074" name="Picture 2" descr="C:\Users\Rebecca\Desktop\PAP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6573">
            <a:off x="584993" y="1371600"/>
            <a:ext cx="3986213" cy="3786187"/>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206258034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533400" y="381000"/>
            <a:ext cx="4724400" cy="990600"/>
          </a:xfrm>
        </p:spPr>
        <p:txBody>
          <a:bodyPr>
            <a:noAutofit/>
          </a:bodyPr>
          <a:lstStyle/>
          <a:p>
            <a:pPr marL="0" algn="ctr">
              <a:lnSpc>
                <a:spcPct val="80000"/>
              </a:lnSpc>
              <a:buClr>
                <a:srgbClr val="000000"/>
              </a:buClr>
              <a:buSzPct val="100000"/>
              <a:buFont typeface="Times New Roman" pitchFamily="18" charset="0"/>
              <a:buNone/>
              <a:defRPr/>
            </a:pPr>
            <a:r>
              <a:rPr lang="en-US" sz="4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DOCUMENTARIES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5486400" y="842665"/>
            <a:ext cx="3429000" cy="3957935"/>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562600" y="1060371"/>
            <a:ext cx="3352800" cy="3816429"/>
          </a:xfrm>
          <a:prstGeom prst="rect">
            <a:avLst/>
          </a:prstGeom>
          <a:noFill/>
        </p:spPr>
        <p:txBody>
          <a:bodyPr wrap="square" rtlCol="0">
            <a:spAutoFit/>
          </a:bodyPr>
          <a:lstStyle/>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Know how or would   like to learn how to use recording and editing equipment</a:t>
            </a:r>
          </a:p>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Want to write a script</a:t>
            </a:r>
          </a:p>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Topic has lots of visual </a:t>
            </a:r>
            <a:r>
              <a:rPr lang="en-US" sz="2200" dirty="0" err="1" smtClean="0">
                <a:ln w="12700" cmpd="sng">
                  <a:solidFill>
                    <a:srgbClr val="FFFFFF"/>
                  </a:solidFill>
                  <a:prstDash val="solid"/>
                </a:ln>
                <a:solidFill>
                  <a:srgbClr val="FFFFFF"/>
                </a:solidFill>
                <a:effectLst>
                  <a:outerShdw blurRad="63500" dir="3600000" algn="tl" rotWithShape="0">
                    <a:srgbClr val="000000">
                      <a:alpha val="70000"/>
                    </a:srgbClr>
                  </a:outerShdw>
                </a:effectLst>
              </a:rPr>
              <a:t>souces</a:t>
            </a:r>
            <a:endPar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endParaRPr>
          </a:p>
          <a:p>
            <a:pPr marL="457200" indent="-457200">
              <a:buClr>
                <a:schemeClr val="bg1"/>
              </a:buClr>
              <a:buSzPct val="100000"/>
              <a:buFont typeface="Arial" panose="020B0604020202020204" pitchFamily="34" charset="0"/>
              <a:buChar char="•"/>
            </a:pP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Topic has audio sources (interviews, music)</a:t>
            </a:r>
          </a:p>
          <a:p>
            <a:pPr marL="457200" indent="-457200">
              <a:buClr>
                <a:schemeClr val="bg1"/>
              </a:buClr>
              <a:buSzPct val="100000"/>
              <a:buFont typeface="Arial" panose="020B0604020202020204" pitchFamily="34" charset="0"/>
              <a:buChar char="•"/>
            </a:pPr>
            <a:r>
              <a:rPr lang="en-US" sz="2200" i="1"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Individuals or groups </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10" name="Rounded Rectangle 9"/>
          <p:cNvSpPr/>
          <p:nvPr/>
        </p:nvSpPr>
        <p:spPr>
          <a:xfrm>
            <a:off x="381000" y="5596759"/>
            <a:ext cx="6248400" cy="1032641"/>
          </a:xfrm>
          <a:prstGeom prst="roundRect">
            <a:avLst/>
          </a:prstGeom>
          <a:solidFill>
            <a:schemeClr val="bg1">
              <a:lumMod val="95000"/>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81000" y="5596759"/>
            <a:ext cx="6248400" cy="923330"/>
          </a:xfrm>
          <a:prstGeom prst="rect">
            <a:avLst/>
          </a:prstGeom>
          <a:noFill/>
        </p:spPr>
        <p:txBody>
          <a:bodyPr wrap="square" rtlCol="0">
            <a:spAutoFit/>
          </a:bodyPr>
          <a:lstStyle/>
          <a:p>
            <a:pPr algn="ctr"/>
            <a:r>
              <a:rPr lang="en-US" b="1" dirty="0" smtClean="0"/>
              <a:t>Documentaries Examples:</a:t>
            </a:r>
          </a:p>
          <a:p>
            <a:pPr algn="ctr"/>
            <a:r>
              <a:rPr lang="en-US" b="1" dirty="0">
                <a:hlinkClick r:id="rId3"/>
              </a:rPr>
              <a:t>https://</a:t>
            </a:r>
            <a:r>
              <a:rPr lang="en-US" b="1" dirty="0" err="1">
                <a:hlinkClick r:id="rId3"/>
              </a:rPr>
              <a:t>www.chicagohistory.org</a:t>
            </a:r>
            <a:r>
              <a:rPr lang="en-US" b="1" dirty="0">
                <a:hlinkClick r:id="rId3"/>
              </a:rPr>
              <a:t>/</a:t>
            </a:r>
            <a:r>
              <a:rPr lang="en-US" b="1" dirty="0" err="1">
                <a:hlinkClick r:id="rId3"/>
              </a:rPr>
              <a:t>historyfair</a:t>
            </a:r>
            <a:r>
              <a:rPr lang="en-US" b="1" dirty="0">
                <a:hlinkClick r:id="rId3"/>
              </a:rPr>
              <a:t>/students/history-fair-examples/#documentaries</a:t>
            </a:r>
            <a:endParaRPr lang="en-US" b="1" dirty="0"/>
          </a:p>
        </p:txBody>
      </p:sp>
      <p:pic>
        <p:nvPicPr>
          <p:cNvPr id="4100" name="Picture 4" descr="\\CMHECServer\Company\Photos\Images for CMHEC Website\CMHEC images\doc black mirror.tif"/>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5000" contrast="15000"/>
                    </a14:imgEffect>
                  </a14:imgLayer>
                </a14:imgProps>
              </a:ext>
              <a:ext uri="{28A0092B-C50C-407E-A947-70E740481C1C}">
                <a14:useLocalDpi xmlns:a14="http://schemas.microsoft.com/office/drawing/2010/main" val="0"/>
              </a:ext>
            </a:extLst>
          </a:blip>
          <a:srcRect l="20530" t="15102" r="8576"/>
          <a:stretch/>
        </p:blipFill>
        <p:spPr bwMode="auto">
          <a:xfrm>
            <a:off x="381000" y="1175371"/>
            <a:ext cx="4130565" cy="2967898"/>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2227" t="41342" r="46259" b="35661"/>
          <a:stretch/>
        </p:blipFill>
        <p:spPr bwMode="auto">
          <a:xfrm rot="21231499">
            <a:off x="2175069" y="3445494"/>
            <a:ext cx="2775298" cy="1667946"/>
          </a:xfrm>
          <a:prstGeom prst="rect">
            <a:avLst/>
          </a:prstGeom>
          <a:noFill/>
          <a:ln w="63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3" name="Freeform 12"/>
          <p:cNvSpPr/>
          <p:nvPr/>
        </p:nvSpPr>
        <p:spPr>
          <a:xfrm>
            <a:off x="792480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26999343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13772"/>
            <a:ext cx="7924800" cy="1338828"/>
          </a:xfrm>
          <a:prstGeom prst="rect">
            <a:avLst/>
          </a:prstGeom>
          <a:noFill/>
        </p:spPr>
        <p:txBody>
          <a:bodyPr wrap="square" rtlCol="0">
            <a:spAutoFit/>
          </a:bodyPr>
          <a:lstStyle/>
          <a:p>
            <a:pPr algn="ctr">
              <a:lnSpc>
                <a:spcPct val="80000"/>
              </a:lnSpc>
            </a:pPr>
            <a:r>
              <a:rPr lang="en-US" sz="5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Five Steps for a Successful History Fair Project</a:t>
            </a:r>
            <a:endParaRPr lang="en-US" sz="50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ight Arrow 2"/>
          <p:cNvSpPr/>
          <p:nvPr/>
        </p:nvSpPr>
        <p:spPr>
          <a:xfrm>
            <a:off x="880109" y="1803400"/>
            <a:ext cx="7383780" cy="4673600"/>
          </a:xfrm>
          <a:prstGeom prst="rightArrow">
            <a:avLst/>
          </a:prstGeom>
          <a:gradFill flip="none" rotWithShape="1">
            <a:gsLst>
              <a:gs pos="0">
                <a:schemeClr val="bg1"/>
              </a:gs>
              <a:gs pos="50000">
                <a:schemeClr val="bg1">
                  <a:lumMod val="85000"/>
                  <a:alpha val="68000"/>
                </a:schemeClr>
              </a:gs>
              <a:gs pos="100000">
                <a:schemeClr val="bg1">
                  <a:lumMod val="75000"/>
                </a:schemeClr>
              </a:gs>
            </a:gsLst>
            <a:lin ang="10800000" scaled="1"/>
            <a:tileRect/>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232417" y="3174998"/>
            <a:ext cx="1669070" cy="1930402"/>
          </a:xfrm>
          <a:custGeom>
            <a:avLst/>
            <a:gdLst>
              <a:gd name="connsiteX0" fmla="*/ 0 w 1669070"/>
              <a:gd name="connsiteY0" fmla="*/ 278184 h 1930402"/>
              <a:gd name="connsiteX1" fmla="*/ 278184 w 1669070"/>
              <a:gd name="connsiteY1" fmla="*/ 0 h 1930402"/>
              <a:gd name="connsiteX2" fmla="*/ 1390886 w 1669070"/>
              <a:gd name="connsiteY2" fmla="*/ 0 h 1930402"/>
              <a:gd name="connsiteX3" fmla="*/ 1669070 w 1669070"/>
              <a:gd name="connsiteY3" fmla="*/ 278184 h 1930402"/>
              <a:gd name="connsiteX4" fmla="*/ 1669070 w 1669070"/>
              <a:gd name="connsiteY4" fmla="*/ 1652218 h 1930402"/>
              <a:gd name="connsiteX5" fmla="*/ 1390886 w 1669070"/>
              <a:gd name="connsiteY5" fmla="*/ 1930402 h 1930402"/>
              <a:gd name="connsiteX6" fmla="*/ 278184 w 1669070"/>
              <a:gd name="connsiteY6" fmla="*/ 1930402 h 1930402"/>
              <a:gd name="connsiteX7" fmla="*/ 0 w 1669070"/>
              <a:gd name="connsiteY7" fmla="*/ 1652218 h 1930402"/>
              <a:gd name="connsiteX8" fmla="*/ 0 w 1669070"/>
              <a:gd name="connsiteY8" fmla="*/ 278184 h 193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1930402">
                <a:moveTo>
                  <a:pt x="0" y="278184"/>
                </a:moveTo>
                <a:cubicBezTo>
                  <a:pt x="0" y="124547"/>
                  <a:pt x="124547" y="0"/>
                  <a:pt x="278184" y="0"/>
                </a:cubicBezTo>
                <a:lnTo>
                  <a:pt x="1390886" y="0"/>
                </a:lnTo>
                <a:cubicBezTo>
                  <a:pt x="1544523" y="0"/>
                  <a:pt x="1669070" y="124547"/>
                  <a:pt x="1669070" y="278184"/>
                </a:cubicBezTo>
                <a:lnTo>
                  <a:pt x="1669070" y="1652218"/>
                </a:lnTo>
                <a:cubicBezTo>
                  <a:pt x="1669070" y="1805855"/>
                  <a:pt x="1544523" y="1930402"/>
                  <a:pt x="1390886" y="1930402"/>
                </a:cubicBezTo>
                <a:lnTo>
                  <a:pt x="278184" y="1930402"/>
                </a:lnTo>
                <a:cubicBezTo>
                  <a:pt x="124547" y="1930402"/>
                  <a:pt x="0" y="1805855"/>
                  <a:pt x="0" y="1652218"/>
                </a:cubicBezTo>
                <a:lnTo>
                  <a:pt x="0" y="278184"/>
                </a:lnTo>
                <a:close/>
              </a:path>
            </a:pathLst>
          </a:cu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1. </a:t>
            </a:r>
          </a:p>
          <a:p>
            <a:pPr lvl="0" algn="ctr" defTabSz="889000">
              <a:lnSpc>
                <a:spcPct val="90000"/>
              </a:lnSpc>
              <a:spcBef>
                <a:spcPct val="0"/>
              </a:spcBef>
              <a:spcAft>
                <a:spcPct val="35000"/>
              </a:spcAft>
            </a:pPr>
            <a:r>
              <a:rPr lang="en-US" sz="2000" b="1" kern="1200" dirty="0" smtClean="0">
                <a:solidFill>
                  <a:schemeClr val="bg1"/>
                </a:solidFill>
              </a:rPr>
              <a:t>Ask Questions &amp; Find Your Topic</a:t>
            </a:r>
            <a:endParaRPr lang="en-US" sz="2000" b="1" kern="1200" dirty="0">
              <a:solidFill>
                <a:schemeClr val="bg1"/>
              </a:solidFill>
            </a:endParaRPr>
          </a:p>
        </p:txBody>
      </p:sp>
      <p:sp>
        <p:nvSpPr>
          <p:cNvPr id="9" name="Freeform 8"/>
          <p:cNvSpPr/>
          <p:nvPr/>
        </p:nvSpPr>
        <p:spPr>
          <a:xfrm>
            <a:off x="3737464" y="3124196"/>
            <a:ext cx="1669070" cy="2032006"/>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622866"/>
              </a:gs>
              <a:gs pos="50000">
                <a:srgbClr val="7030A0"/>
              </a:gs>
              <a:gs pos="100000">
                <a:srgbClr val="CD99D1"/>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3. </a:t>
            </a:r>
          </a:p>
          <a:p>
            <a:pPr lvl="0" algn="ctr" defTabSz="889000">
              <a:lnSpc>
                <a:spcPct val="90000"/>
              </a:lnSpc>
              <a:spcBef>
                <a:spcPct val="0"/>
              </a:spcBef>
              <a:spcAft>
                <a:spcPct val="35000"/>
              </a:spcAft>
            </a:pPr>
            <a:r>
              <a:rPr lang="en-US" sz="2000" b="1" kern="1200" dirty="0" smtClean="0">
                <a:solidFill>
                  <a:schemeClr val="bg1"/>
                </a:solidFill>
              </a:rPr>
              <a:t>Analyze Your Sources</a:t>
            </a:r>
            <a:endParaRPr lang="en-US" sz="2000" b="1" kern="1200" dirty="0">
              <a:solidFill>
                <a:schemeClr val="bg1"/>
              </a:solidFill>
            </a:endParaRPr>
          </a:p>
        </p:txBody>
      </p:sp>
      <p:sp>
        <p:nvSpPr>
          <p:cNvPr id="10" name="Freeform 9"/>
          <p:cNvSpPr/>
          <p:nvPr/>
        </p:nvSpPr>
        <p:spPr>
          <a:xfrm>
            <a:off x="5489988" y="3124196"/>
            <a:ext cx="1669070" cy="2032006"/>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96211E"/>
              </a:gs>
              <a:gs pos="50000">
                <a:srgbClr val="C32B27"/>
              </a:gs>
              <a:gs pos="100000">
                <a:srgbClr val="EF6D63"/>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4. </a:t>
            </a:r>
          </a:p>
          <a:p>
            <a:pPr lvl="0" algn="ctr" defTabSz="889000">
              <a:lnSpc>
                <a:spcPct val="90000"/>
              </a:lnSpc>
              <a:spcBef>
                <a:spcPct val="0"/>
              </a:spcBef>
              <a:spcAft>
                <a:spcPct val="35000"/>
              </a:spcAft>
            </a:pPr>
            <a:r>
              <a:rPr lang="en-US" sz="2000" b="1" kern="1200" dirty="0" smtClean="0">
                <a:solidFill>
                  <a:schemeClr val="bg1"/>
                </a:solidFill>
              </a:rPr>
              <a:t>Develop an Argument</a:t>
            </a:r>
            <a:endParaRPr lang="en-US" sz="2000" b="1" kern="1200" dirty="0">
              <a:solidFill>
                <a:schemeClr val="bg1"/>
              </a:solidFill>
            </a:endParaRPr>
          </a:p>
        </p:txBody>
      </p:sp>
      <p:sp>
        <p:nvSpPr>
          <p:cNvPr id="11" name="Freeform 10"/>
          <p:cNvSpPr/>
          <p:nvPr/>
        </p:nvSpPr>
        <p:spPr>
          <a:xfrm>
            <a:off x="7242512" y="3124196"/>
            <a:ext cx="1669070" cy="2032006"/>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5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5. </a:t>
            </a:r>
          </a:p>
          <a:p>
            <a:pPr lvl="0" algn="ctr" defTabSz="889000">
              <a:lnSpc>
                <a:spcPct val="90000"/>
              </a:lnSpc>
              <a:spcBef>
                <a:spcPct val="0"/>
              </a:spcBef>
              <a:spcAft>
                <a:spcPct val="35000"/>
              </a:spcAft>
            </a:pPr>
            <a:r>
              <a:rPr lang="en-US" sz="2000" b="1" kern="1200" dirty="0" smtClean="0">
                <a:solidFill>
                  <a:schemeClr val="bg1"/>
                </a:solidFill>
              </a:rPr>
              <a:t>Tell Us Your Story!</a:t>
            </a:r>
            <a:endParaRPr lang="en-US" sz="2000" b="1" kern="1200" dirty="0">
              <a:solidFill>
                <a:schemeClr val="bg1"/>
              </a:solidFill>
            </a:endParaRPr>
          </a:p>
        </p:txBody>
      </p:sp>
      <p:sp>
        <p:nvSpPr>
          <p:cNvPr id="12" name="Rounded Rectangle 11"/>
          <p:cNvSpPr/>
          <p:nvPr/>
        </p:nvSpPr>
        <p:spPr>
          <a:xfrm>
            <a:off x="1981200" y="3174998"/>
            <a:ext cx="1669070" cy="1961305"/>
          </a:xfrm>
          <a:prstGeom prst="roundRect">
            <a:avLst/>
          </a:prstGeom>
          <a:gradFill rotWithShape="0">
            <a:gsLst>
              <a:gs pos="0">
                <a:srgbClr val="006F96"/>
              </a:gs>
              <a:gs pos="50000">
                <a:srgbClr val="008EC0"/>
              </a:gs>
              <a:gs pos="100000">
                <a:srgbClr val="00B0F0"/>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2062677" y="3276600"/>
            <a:ext cx="1506116" cy="1586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2. </a:t>
            </a:r>
          </a:p>
          <a:p>
            <a:pPr lvl="0" algn="ctr" defTabSz="889000">
              <a:lnSpc>
                <a:spcPct val="90000"/>
              </a:lnSpc>
              <a:spcBef>
                <a:spcPct val="0"/>
              </a:spcBef>
              <a:spcAft>
                <a:spcPct val="35000"/>
              </a:spcAft>
            </a:pPr>
            <a:r>
              <a:rPr lang="en-US" sz="2000" b="1" kern="1200" dirty="0" smtClean="0">
                <a:solidFill>
                  <a:schemeClr val="bg1"/>
                </a:solidFill>
              </a:rPr>
              <a:t>Take the Research Journey</a:t>
            </a:r>
            <a:endParaRPr lang="en-US" sz="2000" b="1" kern="1200" dirty="0">
              <a:solidFill>
                <a:schemeClr val="bg1"/>
              </a:solidFill>
            </a:endParaRPr>
          </a:p>
        </p:txBody>
      </p:sp>
    </p:spTree>
    <p:extLst>
      <p:ext uri="{BB962C8B-B14F-4D97-AF65-F5344CB8AC3E}">
        <p14:creationId xmlns:p14="http://schemas.microsoft.com/office/powerpoint/2010/main" val="39997961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685800" y="609600"/>
            <a:ext cx="7848600" cy="990600"/>
          </a:xfrm>
        </p:spPr>
        <p:txBody>
          <a:bodyPr>
            <a:noAutofit/>
          </a:bodyPr>
          <a:lstStyle/>
          <a:p>
            <a:pPr marL="0" algn="ctr">
              <a:lnSpc>
                <a:spcPct val="80000"/>
              </a:lnSpc>
              <a:buClr>
                <a:srgbClr val="000000"/>
              </a:buClr>
              <a:buSzPct val="100000"/>
              <a:buFont typeface="Times New Roman" pitchFamily="18" charset="0"/>
              <a:buNone/>
              <a:defRPr/>
            </a:pPr>
            <a:r>
              <a:rPr lang="en-US" sz="4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 superior </a:t>
            </a:r>
            <a:r>
              <a:rPr lang="en-US" sz="4500" dirty="0" smtClean="0">
                <a:ln w="12700" cmpd="sng">
                  <a:solidFill>
                    <a:srgbClr val="FFFFFF"/>
                  </a:solidFill>
                  <a:prstDash val="solid"/>
                </a:ln>
                <a:solidFill>
                  <a:srgbClr val="FFC000"/>
                </a:solidFill>
                <a:effectLst>
                  <a:outerShdw blurRad="63500" dir="3600000" algn="tl" rotWithShape="0">
                    <a:srgbClr val="000000">
                      <a:alpha val="70000"/>
                    </a:srgbClr>
                  </a:outerShdw>
                </a:effectLst>
              </a:rPr>
              <a:t>PRESENTATION</a:t>
            </a:r>
            <a:r>
              <a:rPr lang="en-US" sz="4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 is:</a:t>
            </a:r>
            <a:endParaRPr lang="en-US" sz="45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914400" y="1671459"/>
            <a:ext cx="7086600" cy="3891141"/>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66800" y="1900059"/>
            <a:ext cx="6934200" cy="3662541"/>
          </a:xfrm>
          <a:prstGeom prst="rect">
            <a:avLst/>
          </a:prstGeom>
          <a:noFill/>
        </p:spPr>
        <p:txBody>
          <a:bodyPr wrap="square" rtlCol="0">
            <a:spAutoFit/>
          </a:bodyPr>
          <a:lstStyle/>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Clear about the thesis, argument, and conclusion,</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Written so that the labels or the script are organized and easy to understand,</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Interesting and creative.</a:t>
            </a:r>
          </a:p>
          <a:p>
            <a:pPr marL="341313" indent="-341313">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000" dirty="0">
                <a:ln w="12700" cmpd="sng">
                  <a:solidFill>
                    <a:srgbClr val="FFFFFF"/>
                  </a:solidFill>
                  <a:prstDash val="solid"/>
                </a:ln>
                <a:solidFill>
                  <a:srgbClr val="FFFFFF"/>
                </a:solidFill>
                <a:effectLst>
                  <a:outerShdw blurRad="63500" dir="3600000" algn="tl" rotWithShape="0">
                    <a:srgbClr val="000000">
                      <a:alpha val="70000"/>
                    </a:srgbClr>
                  </a:outerShdw>
                </a:effectLst>
              </a:rPr>
              <a:t>Shows evidence that supports your case—everything relates to your thesis. </a:t>
            </a:r>
          </a:p>
          <a:p>
            <a:pPr marL="342900" indent="-342900" algn="ctr">
              <a:buClr>
                <a:srgbClr val="000000"/>
              </a:buClr>
              <a:buSzPct val="100000"/>
              <a:buFont typeface="Arial" panose="020B0604020202020204" pitchFamily="34" charset="0"/>
              <a:buChar char="•"/>
            </a:pPr>
            <a:endParaRPr lang="en-US" sz="2200" dirty="0">
              <a:ln w="12700">
                <a:solidFill>
                  <a:schemeClr val="tx1"/>
                </a:solidFill>
              </a:ln>
              <a:solidFill>
                <a:schemeClr val="bg1"/>
              </a:solidFill>
            </a:endParaRPr>
          </a:p>
        </p:txBody>
      </p:sp>
      <p:sp>
        <p:nvSpPr>
          <p:cNvPr id="6" name="Freeform 5"/>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261535160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685800" y="304800"/>
            <a:ext cx="7848600" cy="990600"/>
          </a:xfrm>
        </p:spPr>
        <p:txBody>
          <a:bodyPr>
            <a:noAutofit/>
          </a:bodyPr>
          <a:lstStyle/>
          <a:p>
            <a:pPr marL="0" algn="ctr">
              <a:lnSpc>
                <a:spcPct val="80000"/>
              </a:lnSpc>
              <a:buClr>
                <a:srgbClr val="000000"/>
              </a:buClr>
              <a:buSzPct val="100000"/>
              <a:buFont typeface="Times New Roman" pitchFamily="18" charset="0"/>
              <a:buNone/>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How will my project be evaluated?</a:t>
            </a:r>
            <a:endPar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5334000" y="1363579"/>
            <a:ext cx="3124200" cy="3513221"/>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562600" y="1524000"/>
            <a:ext cx="2971800" cy="3170099"/>
          </a:xfrm>
          <a:prstGeom prst="rect">
            <a:avLst/>
          </a:prstGeom>
          <a:noFill/>
        </p:spPr>
        <p:txBody>
          <a:bodyPr wrap="square" rtlCol="0">
            <a:sp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Volunteer judges work together to review your project and evaluate it on:</a:t>
            </a:r>
          </a:p>
          <a:p>
            <a:pPr marL="457200" indent="-4572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Knowledge</a:t>
            </a:r>
          </a:p>
          <a:p>
            <a:pPr marL="457200" indent="-4572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Analysis</a:t>
            </a:r>
          </a:p>
          <a:p>
            <a:pPr marL="457200" indent="-4572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Sources</a:t>
            </a:r>
          </a:p>
          <a:p>
            <a:pPr marL="457200" indent="-4572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5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Presentation</a:t>
            </a:r>
            <a:endParaRPr lang="en-US" sz="2200" dirty="0">
              <a:ln w="12700" cmpd="sng">
                <a:solidFill>
                  <a:srgbClr val="FFFFFF"/>
                </a:solidFill>
                <a:prstDash val="solid"/>
              </a:ln>
              <a:solidFill>
                <a:schemeClr val="bg1"/>
              </a:solidFill>
            </a:endParaRPr>
          </a:p>
        </p:txBody>
      </p:sp>
      <p:pic>
        <p:nvPicPr>
          <p:cNvPr id="6" name="Picture 4"/>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533400" y="1117661"/>
            <a:ext cx="44418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Freeform 6"/>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190314024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subTitle" idx="4294967295"/>
          </p:nvPr>
        </p:nvSpPr>
        <p:spPr>
          <a:xfrm>
            <a:off x="685800" y="381000"/>
            <a:ext cx="7848600" cy="838200"/>
          </a:xfrm>
        </p:spPr>
        <p:txBody>
          <a:bodyPr>
            <a:noAutofit/>
          </a:bodyPr>
          <a:lstStyle/>
          <a:p>
            <a:pPr marL="0" algn="ctr">
              <a:lnSpc>
                <a:spcPct val="80000"/>
              </a:lnSpc>
              <a:buClr>
                <a:srgbClr val="000000"/>
              </a:buClr>
              <a:buSzPct val="100000"/>
              <a:buFont typeface="Times New Roman" pitchFamily="18" charset="0"/>
              <a:buNone/>
              <a:defRPr/>
            </a:pPr>
            <a:r>
              <a:rPr lang="en-US" sz="4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The Summary Statement for Judges</a:t>
            </a:r>
            <a:endParaRPr lang="en-US" sz="4000"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5105400" y="1371601"/>
            <a:ext cx="3352800" cy="2514599"/>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257800" y="1532021"/>
            <a:ext cx="3200400" cy="2123658"/>
          </a:xfrm>
          <a:prstGeom prst="rect">
            <a:avLst/>
          </a:prstGeom>
          <a:noFill/>
        </p:spPr>
        <p:txBody>
          <a:bodyPr wrap="square" rtlCol="0">
            <a:sp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Students state their thesis, summarize the main ideas of their project, and explain their process of creating their History Fair project.</a:t>
            </a:r>
            <a:endParaRPr lang="en-US" sz="2200" dirty="0">
              <a:ln w="12700" cmpd="sng">
                <a:solidFill>
                  <a:srgbClr val="FFFFFF"/>
                </a:solidFill>
                <a:prstDash val="solid"/>
              </a:ln>
              <a:solidFill>
                <a:schemeClr val="bg1"/>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74" t="16667" r="32563" b="10537"/>
          <a:stretch/>
        </p:blipFill>
        <p:spPr bwMode="auto">
          <a:xfrm>
            <a:off x="685800" y="1267168"/>
            <a:ext cx="4084418" cy="513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4598222" y="4224223"/>
            <a:ext cx="2209800" cy="2100377"/>
          </a:xfrm>
          <a:prstGeom prst="ellipse">
            <a:avLst/>
          </a:prstGeom>
          <a:solidFill>
            <a:srgbClr val="002060">
              <a:alpha val="49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90993">
            <a:off x="4691609" y="4483363"/>
            <a:ext cx="1987769" cy="1569660"/>
          </a:xfrm>
          <a:prstGeom prst="rect">
            <a:avLst/>
          </a:prstGeom>
          <a:noFill/>
        </p:spPr>
        <p:txBody>
          <a:bodyPr wrap="square" rtlCol="0">
            <a:spAutoFit/>
          </a:bodyPr>
          <a:lstStyle/>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1" dirty="0">
                <a:solidFill>
                  <a:srgbClr val="FFCC29"/>
                </a:solidFill>
              </a:rPr>
              <a:t>Lots of penalty points if you do not have a Summary Statement </a:t>
            </a:r>
            <a:r>
              <a:rPr lang="en-US" sz="1600" b="1" dirty="0" smtClean="0">
                <a:solidFill>
                  <a:srgbClr val="FFCC29"/>
                </a:solidFill>
              </a:rPr>
              <a:t> &amp; </a:t>
            </a:r>
            <a:r>
              <a:rPr lang="en-US" sz="1600" b="1" dirty="0">
                <a:solidFill>
                  <a:srgbClr val="FFCC29"/>
                </a:solidFill>
              </a:rPr>
              <a:t>Annotated Bibliography</a:t>
            </a:r>
            <a:r>
              <a:rPr lang="en-US" sz="1600" b="1" dirty="0" smtClean="0">
                <a:solidFill>
                  <a:srgbClr val="FFCC29"/>
                </a:solidFill>
              </a:rPr>
              <a:t>!</a:t>
            </a:r>
            <a:endParaRPr lang="en-US" sz="1600" b="1" dirty="0">
              <a:solidFill>
                <a:srgbClr val="FFCC29"/>
              </a:solidFill>
            </a:endParaRPr>
          </a:p>
        </p:txBody>
      </p:sp>
      <p:sp>
        <p:nvSpPr>
          <p:cNvPr id="9" name="Freeform 8"/>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154403238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5" b="9749"/>
          <a:stretch/>
        </p:blipFill>
        <p:spPr bwMode="auto">
          <a:xfrm>
            <a:off x="918065" y="1143000"/>
            <a:ext cx="7311535" cy="4937402"/>
          </a:xfrm>
          <a:prstGeom prst="rect">
            <a:avLst/>
          </a:prstGeom>
          <a:noFill/>
          <a:ln w="6350">
            <a:solidFill>
              <a:schemeClr val="bg1"/>
            </a:solidFill>
            <a:round/>
            <a:headEnd/>
            <a:tailEnd/>
          </a:ln>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subTitle" idx="4294967295"/>
          </p:nvPr>
        </p:nvSpPr>
        <p:spPr>
          <a:xfrm>
            <a:off x="381000" y="381000"/>
            <a:ext cx="8382000" cy="838200"/>
          </a:xfrm>
        </p:spPr>
        <p:txBody>
          <a:bodyPr>
            <a:noAutofit/>
          </a:bodyPr>
          <a:lstStyle/>
          <a:p>
            <a:pPr marL="0" algn="ctr">
              <a:lnSpc>
                <a:spcPct val="80000"/>
              </a:lnSpc>
              <a:buClr>
                <a:srgbClr val="000000"/>
              </a:buClr>
              <a:buSzPct val="100000"/>
              <a:buFont typeface="Times New Roman" pitchFamily="18" charset="0"/>
              <a:buNone/>
              <a:defRPr/>
            </a:pPr>
            <a:r>
              <a:rPr lang="en-US"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Where can you go with your History Fair project?</a:t>
            </a:r>
            <a:endParaRPr lang="en-US"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reeform 4"/>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283302193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876800" y="457200"/>
            <a:ext cx="3886200" cy="3124200"/>
          </a:xfrm>
          <a:prstGeom prst="roundRect">
            <a:avLst/>
          </a:prstGeom>
          <a:solidFill>
            <a:srgbClr val="00194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029200" y="652670"/>
            <a:ext cx="3733800" cy="2677656"/>
          </a:xfrm>
          <a:prstGeom prst="rect">
            <a:avLst/>
          </a:prstGeom>
          <a:noFill/>
        </p:spPr>
        <p:txBody>
          <a:bodyPr wrap="square" rtlCol="0">
            <a:spAutoFit/>
          </a:bodyPr>
          <a:lstStyle/>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School Fair</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Citywide Fair</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Finals </a:t>
            </a:r>
            <a:r>
              <a:rPr lang="en-US" sz="22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(high school only)</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State Expo</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Public Presentations</a:t>
            </a:r>
          </a:p>
          <a:p>
            <a:pPr marL="342900" indent="-3429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National History Day</a:t>
            </a:r>
            <a:endParaRPr lang="en-US" sz="2800" dirty="0">
              <a:ln w="12700" cmpd="sng">
                <a:solidFill>
                  <a:srgbClr val="FFFFFF"/>
                </a:solidFill>
                <a:prstDash val="solid"/>
              </a:ln>
              <a:solidFill>
                <a:schemeClr val="bg1"/>
              </a:solidFill>
            </a:endParaRPr>
          </a:p>
        </p:txBody>
      </p:sp>
      <p:pic>
        <p:nvPicPr>
          <p:cNvPr id="13" name="Picture 6" descr="N:\Photos\Best of Photos\Students\IMG_0389.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contrast="20000"/>
                    </a14:imgEffect>
                  </a14:imgLayer>
                </a14:imgProps>
              </a:ext>
              <a:ext uri="{28A0092B-C50C-407E-A947-70E740481C1C}">
                <a14:useLocalDpi xmlns:a14="http://schemas.microsoft.com/office/drawing/2010/main" val="0"/>
              </a:ext>
            </a:extLst>
          </a:blip>
          <a:srcRect/>
          <a:stretch>
            <a:fillRect/>
          </a:stretch>
        </p:blipFill>
        <p:spPr bwMode="auto">
          <a:xfrm>
            <a:off x="533400" y="914400"/>
            <a:ext cx="3962400" cy="5283200"/>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p:cNvSpPr/>
          <p:nvPr/>
        </p:nvSpPr>
        <p:spPr>
          <a:xfrm>
            <a:off x="4191000" y="3962400"/>
            <a:ext cx="2438400" cy="2362200"/>
          </a:xfrm>
          <a:prstGeom prst="ellipse">
            <a:avLst/>
          </a:prstGeom>
          <a:solidFill>
            <a:srgbClr val="002060">
              <a:alpha val="68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590993">
            <a:off x="4419600" y="4382985"/>
            <a:ext cx="1987769" cy="1631216"/>
          </a:xfrm>
          <a:prstGeom prst="rect">
            <a:avLst/>
          </a:prstGeom>
          <a:noFill/>
        </p:spPr>
        <p:txBody>
          <a:bodyPr wrap="square" rtlCol="0">
            <a:spAutoFit/>
          </a:bodyPr>
          <a:lstStyle/>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smtClean="0">
                <a:solidFill>
                  <a:srgbClr val="FFCC29"/>
                </a:solidFill>
              </a:rPr>
              <a:t>You may earn cash prizes and be eligible for a college scholarship!</a:t>
            </a:r>
            <a:endParaRPr lang="en-US" sz="2000" b="1" dirty="0">
              <a:solidFill>
                <a:srgbClr val="FFCC29"/>
              </a:solidFill>
            </a:endParaRPr>
          </a:p>
        </p:txBody>
      </p:sp>
      <p:sp>
        <p:nvSpPr>
          <p:cNvPr id="8" name="Freeform 7"/>
          <p:cNvSpPr/>
          <p:nvPr/>
        </p:nvSpPr>
        <p:spPr>
          <a:xfrm>
            <a:off x="7932130" y="5664198"/>
            <a:ext cx="983270" cy="965202"/>
          </a:xfrm>
          <a:custGeom>
            <a:avLst/>
            <a:gdLst>
              <a:gd name="connsiteX0" fmla="*/ 0 w 1669070"/>
              <a:gd name="connsiteY0" fmla="*/ 278184 h 2032006"/>
              <a:gd name="connsiteX1" fmla="*/ 278184 w 1669070"/>
              <a:gd name="connsiteY1" fmla="*/ 0 h 2032006"/>
              <a:gd name="connsiteX2" fmla="*/ 1390886 w 1669070"/>
              <a:gd name="connsiteY2" fmla="*/ 0 h 2032006"/>
              <a:gd name="connsiteX3" fmla="*/ 1669070 w 1669070"/>
              <a:gd name="connsiteY3" fmla="*/ 278184 h 2032006"/>
              <a:gd name="connsiteX4" fmla="*/ 1669070 w 1669070"/>
              <a:gd name="connsiteY4" fmla="*/ 1753822 h 2032006"/>
              <a:gd name="connsiteX5" fmla="*/ 1390886 w 1669070"/>
              <a:gd name="connsiteY5" fmla="*/ 2032006 h 2032006"/>
              <a:gd name="connsiteX6" fmla="*/ 278184 w 1669070"/>
              <a:gd name="connsiteY6" fmla="*/ 2032006 h 2032006"/>
              <a:gd name="connsiteX7" fmla="*/ 0 w 1669070"/>
              <a:gd name="connsiteY7" fmla="*/ 1753822 h 2032006"/>
              <a:gd name="connsiteX8" fmla="*/ 0 w 1669070"/>
              <a:gd name="connsiteY8" fmla="*/ 278184 h 203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070" h="2032006">
                <a:moveTo>
                  <a:pt x="0" y="278184"/>
                </a:moveTo>
                <a:cubicBezTo>
                  <a:pt x="0" y="124547"/>
                  <a:pt x="124547" y="0"/>
                  <a:pt x="278184" y="0"/>
                </a:cubicBezTo>
                <a:lnTo>
                  <a:pt x="1390886" y="0"/>
                </a:lnTo>
                <a:cubicBezTo>
                  <a:pt x="1544523" y="0"/>
                  <a:pt x="1669070" y="124547"/>
                  <a:pt x="1669070" y="278184"/>
                </a:cubicBezTo>
                <a:lnTo>
                  <a:pt x="1669070" y="1753822"/>
                </a:lnTo>
                <a:cubicBezTo>
                  <a:pt x="1669070" y="1907459"/>
                  <a:pt x="1544523" y="2032006"/>
                  <a:pt x="1390886" y="2032006"/>
                </a:cubicBezTo>
                <a:lnTo>
                  <a:pt x="278184" y="2032006"/>
                </a:lnTo>
                <a:cubicBezTo>
                  <a:pt x="124547" y="2032006"/>
                  <a:pt x="0" y="1907459"/>
                  <a:pt x="0" y="1753822"/>
                </a:cubicBezTo>
                <a:lnTo>
                  <a:pt x="0" y="278184"/>
                </a:lnTo>
                <a:close/>
              </a:path>
            </a:pathLst>
          </a:custGeom>
          <a:gradFill rotWithShape="0">
            <a:gsLst>
              <a:gs pos="0">
                <a:srgbClr val="A95007"/>
              </a:gs>
              <a:gs pos="40000">
                <a:schemeClr val="accent6">
                  <a:lumMod val="75000"/>
                </a:schemeClr>
              </a:gs>
              <a:gs pos="100000">
                <a:srgbClr val="EFBA35"/>
              </a:gs>
            </a:gsLst>
            <a:lin ang="5400000" scaled="1"/>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57677" tIns="157677" rIns="157677" bIns="157677" numCol="1" spcCol="1270" anchor="ctr" anchorCtr="0">
            <a:noAutofit/>
          </a:bodyPr>
          <a:lstStyle/>
          <a:p>
            <a:pPr lvl="0" algn="ctr" defTabSz="889000">
              <a:lnSpc>
                <a:spcPct val="90000"/>
              </a:lnSpc>
              <a:spcBef>
                <a:spcPct val="0"/>
              </a:spcBef>
              <a:spcAft>
                <a:spcPct val="35000"/>
              </a:spcAft>
            </a:pPr>
            <a:r>
              <a:rPr lang="en-US" sz="1400" b="1" kern="1200" dirty="0" smtClean="0">
                <a:solidFill>
                  <a:schemeClr val="bg1"/>
                </a:solidFill>
              </a:rPr>
              <a:t>5. </a:t>
            </a:r>
          </a:p>
          <a:p>
            <a:pPr lvl="0" algn="ctr" defTabSz="889000">
              <a:lnSpc>
                <a:spcPct val="90000"/>
              </a:lnSpc>
              <a:spcBef>
                <a:spcPct val="0"/>
              </a:spcBef>
              <a:spcAft>
                <a:spcPct val="35000"/>
              </a:spcAft>
            </a:pPr>
            <a:r>
              <a:rPr lang="en-US" sz="1400" b="1" kern="1200" dirty="0" smtClean="0">
                <a:solidFill>
                  <a:schemeClr val="bg1"/>
                </a:solidFill>
              </a:rPr>
              <a:t>Tell Us Your Story!</a:t>
            </a:r>
            <a:endParaRPr lang="en-US" sz="1400" b="1" kern="1200" dirty="0">
              <a:solidFill>
                <a:schemeClr val="bg1"/>
              </a:solidFill>
            </a:endParaRPr>
          </a:p>
        </p:txBody>
      </p:sp>
    </p:spTree>
    <p:extLst>
      <p:ext uri="{BB962C8B-B14F-4D97-AF65-F5344CB8AC3E}">
        <p14:creationId xmlns:p14="http://schemas.microsoft.com/office/powerpoint/2010/main" val="164006519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6034" t="6666"/>
          <a:stretch/>
        </p:blipFill>
        <p:spPr bwMode="auto">
          <a:xfrm>
            <a:off x="0" y="23648"/>
            <a:ext cx="9174192" cy="683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Rounded Rectangle 10"/>
          <p:cNvSpPr/>
          <p:nvPr/>
        </p:nvSpPr>
        <p:spPr>
          <a:xfrm>
            <a:off x="1219200" y="4578459"/>
            <a:ext cx="6781800" cy="1905000"/>
          </a:xfrm>
          <a:prstGeom prst="roundRect">
            <a:avLst/>
          </a:prstGeom>
          <a:solidFill>
            <a:schemeClr val="bg1">
              <a:alpha val="84000"/>
            </a:schemeClr>
          </a:solidFill>
          <a:ln>
            <a:noFill/>
          </a:ln>
          <a:effectLst>
            <a:outerShdw blurRad="482600" sx="102000" sy="102000" algn="ctr" rotWithShape="0">
              <a:schemeClr val="tx1">
                <a:alpha val="9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143000" y="4813518"/>
            <a:ext cx="7086600" cy="1569660"/>
          </a:xfrm>
          <a:prstGeom prst="rect">
            <a:avLst/>
          </a:prstGeom>
          <a:noFill/>
        </p:spPr>
        <p:txBody>
          <a:bodyPr wrap="square" rtlCol="0">
            <a:spAutoFit/>
          </a:bodyPr>
          <a:lstStyle/>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smtClean="0">
                <a:solidFill>
                  <a:srgbClr val="002060"/>
                </a:solidFill>
              </a:rPr>
              <a:t>Visit our website for more information, ideas, resources, and examples</a:t>
            </a:r>
            <a:r>
              <a:rPr lang="en-US" altLang="en-US" sz="2400" b="1" dirty="0" smtClean="0">
                <a:solidFill>
                  <a:srgbClr val="002060"/>
                </a:solidFill>
              </a:rPr>
              <a:t>:</a:t>
            </a:r>
          </a:p>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solidFill>
                  <a:srgbClr val="002060"/>
                </a:solidFill>
                <a:hlinkClick r:id="rId5"/>
              </a:rPr>
              <a:t>https://</a:t>
            </a:r>
            <a:r>
              <a:rPr lang="en-US" altLang="en-US" sz="2400" b="1" dirty="0" err="1">
                <a:solidFill>
                  <a:srgbClr val="002060"/>
                </a:solidFill>
                <a:hlinkClick r:id="rId5"/>
              </a:rPr>
              <a:t>www.chicagohistory.org</a:t>
            </a:r>
            <a:r>
              <a:rPr lang="en-US" altLang="en-US" sz="2400" b="1" dirty="0">
                <a:solidFill>
                  <a:srgbClr val="002060"/>
                </a:solidFill>
                <a:hlinkClick r:id="rId5"/>
              </a:rPr>
              <a:t>/</a:t>
            </a:r>
            <a:r>
              <a:rPr lang="en-US" altLang="en-US" sz="2400" b="1" dirty="0" err="1">
                <a:solidFill>
                  <a:srgbClr val="002060"/>
                </a:solidFill>
                <a:hlinkClick r:id="rId5"/>
              </a:rPr>
              <a:t>historyfair</a:t>
            </a:r>
            <a:r>
              <a:rPr lang="en-US" altLang="en-US" sz="2400" b="1" dirty="0">
                <a:solidFill>
                  <a:srgbClr val="002060"/>
                </a:solidFill>
                <a:hlinkClick r:id="rId5"/>
              </a:rPr>
              <a:t>/</a:t>
            </a:r>
            <a:endParaRPr lang="en-US" altLang="en-US" sz="2400" b="1" dirty="0" smtClean="0">
              <a:solidFill>
                <a:srgbClr val="002060"/>
              </a:solidFill>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9636914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57200" y="1143000"/>
            <a:ext cx="8305800" cy="5257800"/>
          </a:xfrm>
          <a:prstGeom prst="roundRect">
            <a:avLst/>
          </a:prstGeom>
          <a:solidFill>
            <a:srgbClr val="00194C">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62000" y="1372295"/>
            <a:ext cx="7772400" cy="5215787"/>
          </a:xfrm>
          <a:prstGeom prst="rect">
            <a:avLst/>
          </a:prstGeom>
          <a:noFill/>
        </p:spPr>
        <p:txBody>
          <a:bodyPr wrap="square" rtlCol="0">
            <a:spAutoFit/>
          </a:bodyPr>
          <a:lstStyle/>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smtClean="0">
                <a:solidFill>
                  <a:schemeClr val="bg1"/>
                </a:solidFill>
              </a:rPr>
              <a:t>Slide 30: The </a:t>
            </a:r>
            <a:r>
              <a:rPr lang="en-US" altLang="en-US" sz="1600" dirty="0">
                <a:solidFill>
                  <a:schemeClr val="bg1"/>
                </a:solidFill>
              </a:rPr>
              <a:t>Woodlawn Organization photograph (Industrial Area Foundation, Daley Library Special Collections Department, University of Illinois at Chicago); Memo (National Archives &amp; Records Administration, Great Lakes Regional Center); Chicago World’s Fair poster, “Preventable Diseases” poster </a:t>
            </a:r>
            <a:r>
              <a:rPr lang="en-US" altLang="en-US" sz="1600" i="1" dirty="0">
                <a:solidFill>
                  <a:schemeClr val="bg1"/>
                </a:solidFill>
              </a:rPr>
              <a:t>Board of Public Health Reports</a:t>
            </a:r>
            <a:r>
              <a:rPr lang="en-US" altLang="en-US" sz="1600" dirty="0">
                <a:solidFill>
                  <a:schemeClr val="bg1"/>
                </a:solidFill>
              </a:rPr>
              <a:t>, Chicago Public Library; Chicago Defender front page</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a:t>
            </a:r>
            <a:r>
              <a:rPr lang="en-US" altLang="en-US" sz="1600" dirty="0" smtClean="0">
                <a:solidFill>
                  <a:schemeClr val="bg1"/>
                </a:solidFill>
              </a:rPr>
              <a:t>31: Chemical </a:t>
            </a:r>
            <a:r>
              <a:rPr lang="en-US" altLang="en-US" sz="1600" dirty="0">
                <a:solidFill>
                  <a:schemeClr val="bg1"/>
                </a:solidFill>
              </a:rPr>
              <a:t>man photograph (FSA-OWI Photographs, American Memory, Library of Congress); Memorial Day Massacre photograph (Illinois Labor History Society).</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a:t>
            </a:r>
            <a:r>
              <a:rPr lang="en-US" altLang="en-US" sz="1600" dirty="0" smtClean="0">
                <a:solidFill>
                  <a:schemeClr val="bg1"/>
                </a:solidFill>
              </a:rPr>
              <a:t>33: </a:t>
            </a:r>
            <a:r>
              <a:rPr lang="en-US" altLang="en-US" sz="1600" dirty="0">
                <a:solidFill>
                  <a:schemeClr val="bg1"/>
                </a:solidFill>
              </a:rPr>
              <a:t>“Why Should We March?” flier (African-American Odyssey, American Memory, Library of Congress); </a:t>
            </a:r>
            <a:endParaRPr lang="en-US" altLang="en-US" sz="1600" dirty="0" smtClean="0">
              <a:solidFill>
                <a:schemeClr val="bg1"/>
              </a:solidFill>
            </a:endParaRP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smtClean="0">
                <a:solidFill>
                  <a:schemeClr val="bg1"/>
                </a:solidFill>
              </a:rPr>
              <a:t>Slide 34: </a:t>
            </a:r>
            <a:r>
              <a:rPr lang="en-US" altLang="en-US" sz="1600" dirty="0">
                <a:solidFill>
                  <a:schemeClr val="bg1"/>
                </a:solidFill>
              </a:rPr>
              <a:t>Fugitive Slave broadside (Newberry Library); Naturalization application (National Archives &amp; Records Administration, Great Lakes Regional Center); Hull House Report; Memo (National Archives &amp; Records Administration, Great Lakes Regional Center) </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smtClean="0">
                <a:solidFill>
                  <a:schemeClr val="bg1"/>
                </a:solidFill>
              </a:rPr>
              <a:t>Slide 35:  </a:t>
            </a:r>
            <a:r>
              <a:rPr lang="en-US" altLang="en-US" sz="1600" dirty="0">
                <a:solidFill>
                  <a:schemeClr val="bg1"/>
                </a:solidFill>
              </a:rPr>
              <a:t>Women intellectuals photograph (Hall Branch Archives 033, Vivian Harsh Collection, Chicago Public Library)</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a:t>
            </a:r>
            <a:r>
              <a:rPr lang="en-US" altLang="en-US" sz="1600" dirty="0" smtClean="0">
                <a:solidFill>
                  <a:schemeClr val="bg1"/>
                </a:solidFill>
              </a:rPr>
              <a:t>36:  </a:t>
            </a:r>
            <a:r>
              <a:rPr lang="en-US" altLang="en-US" sz="1600" dirty="0">
                <a:solidFill>
                  <a:schemeClr val="bg1"/>
                </a:solidFill>
              </a:rPr>
              <a:t>Portrait of Black Hawk (Courtesy Chicago History Museum); Nurse and infant photograph (DN-0085482, Chicago Daily News negatives collection, Chicago Historical Society); Newspaper article</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a:solidFill>
                  <a:schemeClr val="bg1"/>
                </a:solidFill>
              </a:rPr>
              <a:t>Slide </a:t>
            </a:r>
            <a:r>
              <a:rPr lang="en-US" altLang="en-US" sz="1600" dirty="0" smtClean="0">
                <a:solidFill>
                  <a:schemeClr val="bg1"/>
                </a:solidFill>
              </a:rPr>
              <a:t>s 57-59: </a:t>
            </a:r>
            <a:r>
              <a:rPr lang="en-US" altLang="en-US" sz="1600" dirty="0">
                <a:solidFill>
                  <a:schemeClr val="bg1"/>
                </a:solidFill>
              </a:rPr>
              <a:t>Daley and public housing photograph (www.roosevelt.edu/gagegallery/promise.htm)</a:t>
            </a:r>
          </a:p>
          <a:p>
            <a:pPr marL="341313" indent="-341313">
              <a:lnSpc>
                <a:spcPct val="80000"/>
              </a:lnSpc>
              <a:spcBef>
                <a:spcPts val="3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1600" dirty="0" smtClean="0">
                <a:solidFill>
                  <a:schemeClr val="bg1"/>
                </a:solidFill>
              </a:rPr>
              <a:t>Slide 63: Juveniles </a:t>
            </a:r>
            <a:r>
              <a:rPr lang="en-US" altLang="en-US" sz="1600" dirty="0">
                <a:solidFill>
                  <a:schemeClr val="bg1"/>
                </a:solidFill>
              </a:rPr>
              <a:t>awaiting trial photograph (DN-0004676, Chicago Daily News negatives collection, Chicago Historical Society)</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solidFill>
                <a:schemeClr val="bg1"/>
              </a:solidFill>
            </a:endParaRPr>
          </a:p>
        </p:txBody>
      </p:sp>
      <p:sp>
        <p:nvSpPr>
          <p:cNvPr id="14" name="Rectangle 2"/>
          <p:cNvSpPr>
            <a:spLocks noGrp="1" noChangeArrowheads="1"/>
          </p:cNvSpPr>
          <p:nvPr>
            <p:ph type="subTitle" idx="4294967295"/>
          </p:nvPr>
        </p:nvSpPr>
        <p:spPr>
          <a:xfrm>
            <a:off x="381000" y="457200"/>
            <a:ext cx="8382000" cy="838200"/>
          </a:xfrm>
        </p:spPr>
        <p:txBody>
          <a:bodyPr>
            <a:noAutofit/>
          </a:bodyPr>
          <a:lstStyle/>
          <a:p>
            <a:pPr marL="0" algn="ctr">
              <a:lnSpc>
                <a:spcPct val="80000"/>
              </a:lnSpc>
              <a:buClr>
                <a:srgbClr val="000000"/>
              </a:buClr>
              <a:buSzPct val="100000"/>
              <a:buFont typeface="Times New Roman" pitchFamily="18" charset="0"/>
              <a:buNone/>
              <a:defRPr/>
            </a:pPr>
            <a:r>
              <a:rPr lang="en-US"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Photo Credits</a:t>
            </a:r>
            <a:endParaRPr lang="en-US" dirty="0">
              <a:ln w="12700"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6870909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219200" y="1676400"/>
            <a:ext cx="5065530" cy="3200400"/>
          </a:xfrm>
          <a:prstGeom prst="cloudCallout">
            <a:avLst>
              <a:gd name="adj1" fmla="val -37633"/>
              <a:gd name="adj2" fmla="val 81716"/>
            </a:avLst>
          </a:prstGeom>
          <a:gradFill flip="none" rotWithShape="1">
            <a:gsLst>
              <a:gs pos="0">
                <a:schemeClr val="bg1"/>
              </a:gs>
              <a:gs pos="55000">
                <a:schemeClr val="bg1">
                  <a:alpha val="79000"/>
                </a:schemeClr>
              </a:gs>
              <a:gs pos="100000">
                <a:schemeClr val="bg1">
                  <a:lumMod val="7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 y="572125"/>
            <a:ext cx="9144000" cy="723275"/>
          </a:xfrm>
          <a:prstGeom prst="rect">
            <a:avLst/>
          </a:prstGeom>
          <a:noFill/>
        </p:spPr>
        <p:txBody>
          <a:bodyPr wrap="square" rtlCol="0">
            <a:spAutoFit/>
          </a:bodyPr>
          <a:lstStyle/>
          <a:p>
            <a:pPr algn="ctr">
              <a:lnSpc>
                <a:spcPct val="80000"/>
              </a:lnSpc>
            </a:pPr>
            <a:r>
              <a:rPr lang="en-US" sz="5000" dirty="0" smtClean="0">
                <a:ln w="12700" cmpd="sng">
                  <a:solidFill>
                    <a:srgbClr val="FFFFFF"/>
                  </a:solidFill>
                  <a:prstDash val="solid"/>
                </a:ln>
                <a:solidFill>
                  <a:srgbClr val="FFFFFF"/>
                </a:solidFill>
                <a:effectLst>
                  <a:outerShdw blurRad="63500" dir="3600000" algn="tl" rotWithShape="0">
                    <a:srgbClr val="000000">
                      <a:alpha val="70000"/>
                    </a:srgbClr>
                  </a:outerShdw>
                </a:effectLst>
              </a:rPr>
              <a:t>Step 1</a:t>
            </a:r>
          </a:p>
        </p:txBody>
      </p:sp>
      <p:grpSp>
        <p:nvGrpSpPr>
          <p:cNvPr id="6" name="Group 5"/>
          <p:cNvGrpSpPr/>
          <p:nvPr/>
        </p:nvGrpSpPr>
        <p:grpSpPr>
          <a:xfrm>
            <a:off x="7010400" y="4495800"/>
            <a:ext cx="1669070" cy="1930402"/>
            <a:chOff x="3817" y="1295398"/>
            <a:chExt cx="1669070" cy="1930402"/>
          </a:xfrm>
        </p:grpSpPr>
        <p:sp>
          <p:nvSpPr>
            <p:cNvPr id="7" name="Rounded Rectangle 6"/>
            <p:cNvSpPr/>
            <p:nvPr/>
          </p:nvSpPr>
          <p:spPr>
            <a:xfrm>
              <a:off x="3817" y="1295398"/>
              <a:ext cx="1669070" cy="1930402"/>
            </a:xfrm>
            <a:prstGeom prst="roundRect">
              <a:avLst/>
            </a:prstGeom>
            <a:gradFill flip="none" rotWithShape="1">
              <a:gsLst>
                <a:gs pos="0">
                  <a:srgbClr val="007A37"/>
                </a:gs>
                <a:gs pos="50000">
                  <a:srgbClr val="00B050"/>
                </a:gs>
                <a:gs pos="100000">
                  <a:srgbClr val="92D050"/>
                </a:gs>
              </a:gsLst>
              <a:lin ang="5400000" scaled="1"/>
              <a:tileRect/>
            </a:gradFill>
            <a:ln w="952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85294" y="1371598"/>
              <a:ext cx="1506116" cy="17674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1. </a:t>
              </a:r>
            </a:p>
            <a:p>
              <a:pPr lvl="0" algn="ctr" defTabSz="889000">
                <a:lnSpc>
                  <a:spcPct val="90000"/>
                </a:lnSpc>
                <a:spcBef>
                  <a:spcPct val="0"/>
                </a:spcBef>
                <a:spcAft>
                  <a:spcPct val="35000"/>
                </a:spcAft>
              </a:pPr>
              <a:r>
                <a:rPr lang="en-US" sz="2000" b="1" kern="1200" dirty="0" smtClean="0">
                  <a:solidFill>
                    <a:schemeClr val="bg1"/>
                  </a:solidFill>
                </a:rPr>
                <a:t>Ask Questions &amp; Find Your Topic</a:t>
              </a:r>
              <a:endParaRPr lang="en-US" sz="2000" b="1" kern="1200" dirty="0">
                <a:solidFill>
                  <a:schemeClr val="bg1"/>
                </a:solidFill>
              </a:endParaRPr>
            </a:p>
          </p:txBody>
        </p:sp>
      </p:grpSp>
      <p:sp>
        <p:nvSpPr>
          <p:cNvPr id="9" name="TextBox 8"/>
          <p:cNvSpPr txBox="1"/>
          <p:nvPr/>
        </p:nvSpPr>
        <p:spPr>
          <a:xfrm rot="21204174">
            <a:off x="1466458" y="2936409"/>
            <a:ext cx="4724400" cy="597087"/>
          </a:xfrm>
          <a:prstGeom prst="rect">
            <a:avLst/>
          </a:prstGeom>
          <a:noFill/>
        </p:spPr>
        <p:txBody>
          <a:bodyPr wrap="square" rtlCol="0">
            <a:spAutoFit/>
          </a:bodyPr>
          <a:lstStyle/>
          <a:p>
            <a:pPr algn="ctr">
              <a:lnSpc>
                <a:spcPct val="80000"/>
              </a:lnSpc>
            </a:pP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 wonder </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
            </a: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hy . . .</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TextBox 9"/>
          <p:cNvSpPr txBox="1"/>
          <p:nvPr/>
        </p:nvSpPr>
        <p:spPr>
          <a:xfrm>
            <a:off x="4876800" y="2256486"/>
            <a:ext cx="1063261" cy="723275"/>
          </a:xfrm>
          <a:prstGeom prst="rect">
            <a:avLst/>
          </a:prstGeom>
          <a:noFill/>
        </p:spPr>
        <p:txBody>
          <a:bodyPr wrap="square" rtlCol="0">
            <a:spAutoFit/>
          </a:bodyPr>
          <a:lstStyle/>
          <a:p>
            <a:pPr algn="ctr">
              <a:lnSpc>
                <a:spcPct val="80000"/>
              </a:lnSpc>
            </a:pPr>
            <a:r>
              <a:rPr lang="en-US" sz="5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p:txBody>
      </p:sp>
      <p:sp>
        <p:nvSpPr>
          <p:cNvPr id="11" name="TextBox 10"/>
          <p:cNvSpPr txBox="1"/>
          <p:nvPr/>
        </p:nvSpPr>
        <p:spPr>
          <a:xfrm>
            <a:off x="3288491" y="3772525"/>
            <a:ext cx="1063261" cy="723275"/>
          </a:xfrm>
          <a:prstGeom prst="rect">
            <a:avLst/>
          </a:prstGeom>
          <a:noFill/>
        </p:spPr>
        <p:txBody>
          <a:bodyPr wrap="square" rtlCol="0">
            <a:spAutoFit/>
          </a:bodyPr>
          <a:lstStyle/>
          <a:p>
            <a:pPr algn="ctr">
              <a:lnSpc>
                <a:spcPct val="80000"/>
              </a:lnSpc>
            </a:pPr>
            <a:r>
              <a:rPr lang="en-US" sz="5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p:txBody>
      </p:sp>
      <p:sp>
        <p:nvSpPr>
          <p:cNvPr id="12" name="TextBox 11"/>
          <p:cNvSpPr txBox="1"/>
          <p:nvPr/>
        </p:nvSpPr>
        <p:spPr>
          <a:xfrm>
            <a:off x="1752600" y="2553325"/>
            <a:ext cx="1063261" cy="723275"/>
          </a:xfrm>
          <a:prstGeom prst="rect">
            <a:avLst/>
          </a:prstGeom>
          <a:noFill/>
        </p:spPr>
        <p:txBody>
          <a:bodyPr wrap="square" rtlCol="0">
            <a:spAutoFit/>
          </a:bodyPr>
          <a:lstStyle/>
          <a:p>
            <a:pPr algn="ctr">
              <a:lnSpc>
                <a:spcPct val="80000"/>
              </a:lnSpc>
            </a:pPr>
            <a:r>
              <a:rPr lang="en-US" sz="5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p:txBody>
      </p:sp>
      <p:sp>
        <p:nvSpPr>
          <p:cNvPr id="13" name="TextBox 12"/>
          <p:cNvSpPr txBox="1"/>
          <p:nvPr/>
        </p:nvSpPr>
        <p:spPr>
          <a:xfrm>
            <a:off x="3371547" y="2077089"/>
            <a:ext cx="1063261" cy="723275"/>
          </a:xfrm>
          <a:prstGeom prst="rect">
            <a:avLst/>
          </a:prstGeom>
          <a:noFill/>
        </p:spPr>
        <p:txBody>
          <a:bodyPr wrap="square" rtlCol="0">
            <a:spAutoFit/>
          </a:bodyPr>
          <a:lstStyle/>
          <a:p>
            <a:pPr algn="ctr">
              <a:lnSpc>
                <a:spcPct val="80000"/>
              </a:lnSpc>
            </a:pPr>
            <a:r>
              <a:rPr lang="en-US" sz="5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p:txBody>
      </p:sp>
    </p:spTree>
    <p:extLst>
      <p:ext uri="{BB962C8B-B14F-4D97-AF65-F5344CB8AC3E}">
        <p14:creationId xmlns:p14="http://schemas.microsoft.com/office/powerpoint/2010/main" val="7935611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1997</TotalTime>
  <Words>4409</Words>
  <Application>Microsoft Macintosh PowerPoint</Application>
  <PresentationFormat>On-screen Show (4:3)</PresentationFormat>
  <Paragraphs>630</Paragraphs>
  <Slides>86</Slides>
  <Notes>60</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the Question to 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Chicago Metro History Education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dc:creator>
  <cp:lastModifiedBy>Julius Jones</cp:lastModifiedBy>
  <cp:revision>133</cp:revision>
  <dcterms:created xsi:type="dcterms:W3CDTF">2015-06-25T21:22:25Z</dcterms:created>
  <dcterms:modified xsi:type="dcterms:W3CDTF">2017-12-18T23:20:55Z</dcterms:modified>
</cp:coreProperties>
</file>